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1" r:id="rId3"/>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jpg>
</file>

<file path=ppt/media/image4.gif>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3252e5b6d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3252e5b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2301923" y="1122363"/>
            <a:ext cx="7588155" cy="2621154"/>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2301923" y="3843708"/>
            <a:ext cx="7588155" cy="1414091"/>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1800"/>
              <a:buNone/>
              <a:defRPr sz="18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4" name="Google Shape;14;p2"/>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12"/>
          <p:cNvSpPr txBox="1"/>
          <p:nvPr>
            <p:ph type="title"/>
          </p:nvPr>
        </p:nvSpPr>
        <p:spPr>
          <a:xfrm>
            <a:off x="597160" y="553616"/>
            <a:ext cx="3595634" cy="175750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2"/>
          <p:cNvSpPr txBox="1"/>
          <p:nvPr>
            <p:ph idx="1" type="body"/>
          </p:nvPr>
        </p:nvSpPr>
        <p:spPr>
          <a:xfrm>
            <a:off x="5134708" y="553616"/>
            <a:ext cx="6279741" cy="5486400"/>
          </a:xfrm>
          <a:prstGeom prst="rect">
            <a:avLst/>
          </a:prstGeom>
          <a:noFill/>
          <a:ln>
            <a:noFill/>
          </a:ln>
        </p:spPr>
        <p:txBody>
          <a:bodyPr anchorCtr="0" anchor="t" bIns="45700" lIns="91425" spcFirstLastPara="1" rIns="91425" wrap="square" tIns="45700">
            <a:normAutofit/>
          </a:bodyPr>
          <a:lstStyle>
            <a:lvl1pPr indent="-406400" lvl="0" marL="457200" algn="l">
              <a:lnSpc>
                <a:spcPct val="120000"/>
              </a:lnSpc>
              <a:spcBef>
                <a:spcPts val="1000"/>
              </a:spcBef>
              <a:spcAft>
                <a:spcPts val="0"/>
              </a:spcAft>
              <a:buClr>
                <a:schemeClr val="dk1"/>
              </a:buClr>
              <a:buSzPts val="2800"/>
              <a:buChar char="•"/>
              <a:defRPr sz="2800"/>
            </a:lvl1pPr>
            <a:lvl2pPr indent="-381000" lvl="1" marL="914400" algn="l">
              <a:lnSpc>
                <a:spcPct val="120000"/>
              </a:lnSpc>
              <a:spcBef>
                <a:spcPts val="500"/>
              </a:spcBef>
              <a:spcAft>
                <a:spcPts val="0"/>
              </a:spcAft>
              <a:buClr>
                <a:schemeClr val="dk1"/>
              </a:buClr>
              <a:buSzPts val="2400"/>
              <a:buChar char="•"/>
              <a:defRPr sz="2400"/>
            </a:lvl2pPr>
            <a:lvl3pPr indent="-355600" lvl="2" marL="1371600" algn="l">
              <a:lnSpc>
                <a:spcPct val="120000"/>
              </a:lnSpc>
              <a:spcBef>
                <a:spcPts val="500"/>
              </a:spcBef>
              <a:spcAft>
                <a:spcPts val="0"/>
              </a:spcAft>
              <a:buClr>
                <a:schemeClr val="dk1"/>
              </a:buClr>
              <a:buSzPts val="2000"/>
              <a:buChar char="•"/>
              <a:defRPr sz="2000"/>
            </a:lvl3pPr>
            <a:lvl4pPr indent="-342900" lvl="3" marL="1828800" algn="l">
              <a:lnSpc>
                <a:spcPct val="120000"/>
              </a:lnSpc>
              <a:spcBef>
                <a:spcPts val="500"/>
              </a:spcBef>
              <a:spcAft>
                <a:spcPts val="0"/>
              </a:spcAft>
              <a:buClr>
                <a:schemeClr val="dk1"/>
              </a:buClr>
              <a:buSzPts val="1800"/>
              <a:buChar char="•"/>
              <a:defRPr sz="1800"/>
            </a:lvl4pPr>
            <a:lvl5pPr indent="-342900" lvl="4" marL="2286000" algn="l">
              <a:lnSpc>
                <a:spcPct val="120000"/>
              </a:lnSpc>
              <a:spcBef>
                <a:spcPts val="500"/>
              </a:spcBef>
              <a:spcAft>
                <a:spcPts val="0"/>
              </a:spcAft>
              <a:buClr>
                <a:schemeClr val="dk1"/>
              </a:buClr>
              <a:buSzPts val="1800"/>
              <a:buChar char="•"/>
              <a:defRPr sz="18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5" name="Google Shape;75;p12"/>
          <p:cNvSpPr txBox="1"/>
          <p:nvPr>
            <p:ph idx="2" type="body"/>
          </p:nvPr>
        </p:nvSpPr>
        <p:spPr>
          <a:xfrm>
            <a:off x="597160" y="2311121"/>
            <a:ext cx="3595634" cy="372889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800"/>
              <a:buNone/>
              <a:defRPr sz="18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6" name="Google Shape;76;p12"/>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2"/>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9" name="Shape 79"/>
        <p:cNvGrpSpPr/>
        <p:nvPr/>
      </p:nvGrpSpPr>
      <p:grpSpPr>
        <a:xfrm>
          <a:off x="0" y="0"/>
          <a:ext cx="0" cy="0"/>
          <a:chOff x="0" y="0"/>
          <a:chExt cx="0" cy="0"/>
        </a:xfrm>
      </p:grpSpPr>
      <p:sp>
        <p:nvSpPr>
          <p:cNvPr id="80" name="Google Shape;80;p13"/>
          <p:cNvSpPr txBox="1"/>
          <p:nvPr>
            <p:ph type="title"/>
          </p:nvPr>
        </p:nvSpPr>
        <p:spPr>
          <a:xfrm>
            <a:off x="594360" y="557784"/>
            <a:ext cx="3595634" cy="2212313"/>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3"/>
          <p:cNvSpPr/>
          <p:nvPr>
            <p:ph idx="2" type="pic"/>
          </p:nvPr>
        </p:nvSpPr>
        <p:spPr>
          <a:xfrm>
            <a:off x="5063319" y="657103"/>
            <a:ext cx="6483687" cy="5555904"/>
          </a:xfrm>
          <a:prstGeom prst="rect">
            <a:avLst/>
          </a:prstGeom>
          <a:noFill/>
          <a:ln>
            <a:noFill/>
          </a:ln>
        </p:spPr>
      </p:sp>
      <p:sp>
        <p:nvSpPr>
          <p:cNvPr id="82" name="Google Shape;82;p13"/>
          <p:cNvSpPr txBox="1"/>
          <p:nvPr>
            <p:ph idx="1" type="body"/>
          </p:nvPr>
        </p:nvSpPr>
        <p:spPr>
          <a:xfrm>
            <a:off x="609601" y="2826137"/>
            <a:ext cx="3585586" cy="3434638"/>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3" name="Google Shape;83;p13"/>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3"/>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3"/>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6" name="Shape 86"/>
        <p:cNvGrpSpPr/>
        <p:nvPr/>
      </p:nvGrpSpPr>
      <p:grpSpPr>
        <a:xfrm>
          <a:off x="0" y="0"/>
          <a:ext cx="0" cy="0"/>
          <a:chOff x="0" y="0"/>
          <a:chExt cx="0" cy="0"/>
        </a:xfrm>
      </p:grpSpPr>
      <p:sp>
        <p:nvSpPr>
          <p:cNvPr id="87" name="Google Shape;87;p14"/>
          <p:cNvSpPr txBox="1"/>
          <p:nvPr>
            <p:ph type="title"/>
          </p:nvPr>
        </p:nvSpPr>
        <p:spPr>
          <a:xfrm>
            <a:off x="612648" y="548640"/>
            <a:ext cx="10515600" cy="113225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14"/>
          <p:cNvSpPr txBox="1"/>
          <p:nvPr>
            <p:ph idx="1" type="body"/>
          </p:nvPr>
        </p:nvSpPr>
        <p:spPr>
          <a:xfrm rot="5400000">
            <a:off x="3622415" y="-1328869"/>
            <a:ext cx="4496065"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14"/>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4"/>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4"/>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2" name="Shape 92"/>
        <p:cNvGrpSpPr/>
        <p:nvPr/>
      </p:nvGrpSpPr>
      <p:grpSpPr>
        <a:xfrm>
          <a:off x="0" y="0"/>
          <a:ext cx="0" cy="0"/>
          <a:chOff x="0" y="0"/>
          <a:chExt cx="0" cy="0"/>
        </a:xfrm>
      </p:grpSpPr>
      <p:sp>
        <p:nvSpPr>
          <p:cNvPr id="93" name="Google Shape;93;p15"/>
          <p:cNvSpPr txBox="1"/>
          <p:nvPr>
            <p:ph type="title"/>
          </p:nvPr>
        </p:nvSpPr>
        <p:spPr>
          <a:xfrm rot="5400000">
            <a:off x="7859174" y="2354212"/>
            <a:ext cx="5598466" cy="2047037"/>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15"/>
          <p:cNvSpPr txBox="1"/>
          <p:nvPr>
            <p:ph idx="1" type="body"/>
          </p:nvPr>
        </p:nvSpPr>
        <p:spPr>
          <a:xfrm rot="5400000">
            <a:off x="2437312" y="-1020615"/>
            <a:ext cx="5598465" cy="879668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15"/>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5"/>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5"/>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612647" y="1715532"/>
            <a:ext cx="10653579" cy="459382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0" name="Google Shape;20;p3"/>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5"/>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612647" y="1715532"/>
            <a:ext cx="10653579" cy="459382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 name="Shape 35"/>
        <p:cNvGrpSpPr/>
        <p:nvPr/>
      </p:nvGrpSpPr>
      <p:grpSpPr>
        <a:xfrm>
          <a:off x="0" y="0"/>
          <a:ext cx="0" cy="0"/>
          <a:chOff x="0" y="0"/>
          <a:chExt cx="0" cy="0"/>
        </a:xfrm>
      </p:grpSpPr>
      <p:sp>
        <p:nvSpPr>
          <p:cNvPr id="36" name="Google Shape;36;p6"/>
          <p:cNvSpPr txBox="1"/>
          <p:nvPr>
            <p:ph type="ctrTitle"/>
          </p:nvPr>
        </p:nvSpPr>
        <p:spPr>
          <a:xfrm>
            <a:off x="2301923" y="1122363"/>
            <a:ext cx="7588155" cy="2621154"/>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1" type="subTitle"/>
          </p:nvPr>
        </p:nvSpPr>
        <p:spPr>
          <a:xfrm>
            <a:off x="2301923" y="3843708"/>
            <a:ext cx="7588155" cy="1414091"/>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dk1"/>
              </a:buClr>
              <a:buSzPts val="1800"/>
              <a:buNone/>
              <a:defRPr sz="1800"/>
            </a:lvl1pPr>
            <a:lvl2pPr lvl="1" algn="ctr">
              <a:lnSpc>
                <a:spcPct val="120000"/>
              </a:lnSpc>
              <a:spcBef>
                <a:spcPts val="500"/>
              </a:spcBef>
              <a:spcAft>
                <a:spcPts val="0"/>
              </a:spcAft>
              <a:buClr>
                <a:schemeClr val="dk1"/>
              </a:buClr>
              <a:buSzPts val="2000"/>
              <a:buNone/>
              <a:defRPr sz="2000"/>
            </a:lvl2pPr>
            <a:lvl3pPr lvl="2" algn="ctr">
              <a:lnSpc>
                <a:spcPct val="120000"/>
              </a:lnSpc>
              <a:spcBef>
                <a:spcPts val="500"/>
              </a:spcBef>
              <a:spcAft>
                <a:spcPts val="0"/>
              </a:spcAft>
              <a:buClr>
                <a:schemeClr val="dk1"/>
              </a:buClr>
              <a:buSzPts val="1800"/>
              <a:buNone/>
              <a:defRPr sz="1800"/>
            </a:lvl3pPr>
            <a:lvl4pPr lvl="3" algn="ctr">
              <a:lnSpc>
                <a:spcPct val="120000"/>
              </a:lnSpc>
              <a:spcBef>
                <a:spcPts val="500"/>
              </a:spcBef>
              <a:spcAft>
                <a:spcPts val="0"/>
              </a:spcAft>
              <a:buClr>
                <a:schemeClr val="dk1"/>
              </a:buClr>
              <a:buSzPts val="1600"/>
              <a:buNone/>
              <a:defRPr sz="1600"/>
            </a:lvl4pPr>
            <a:lvl5pPr lvl="4" algn="ctr">
              <a:lnSpc>
                <a:spcPct val="12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8" name="Google Shape;38;p6"/>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7"/>
          <p:cNvSpPr txBox="1"/>
          <p:nvPr>
            <p:ph type="title"/>
          </p:nvPr>
        </p:nvSpPr>
        <p:spPr>
          <a:xfrm>
            <a:off x="603381" y="553616"/>
            <a:ext cx="8273140" cy="4008859"/>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5400"/>
              <a:buFont typeface="Arial"/>
              <a:buNone/>
              <a:defRPr sz="54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7"/>
          <p:cNvSpPr txBox="1"/>
          <p:nvPr>
            <p:ph idx="1" type="body"/>
          </p:nvPr>
        </p:nvSpPr>
        <p:spPr>
          <a:xfrm>
            <a:off x="603380" y="4589463"/>
            <a:ext cx="8273140" cy="1384617"/>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chemeClr val="dk1"/>
              </a:buClr>
              <a:buSzPts val="2000"/>
              <a:buNone/>
              <a:defRPr sz="2000">
                <a:solidFill>
                  <a:schemeClr val="dk1"/>
                </a:solidFill>
              </a:defRPr>
            </a:lvl1pPr>
            <a:lvl2pPr indent="-228600" lvl="1" marL="914400" algn="l">
              <a:lnSpc>
                <a:spcPct val="120000"/>
              </a:lnSpc>
              <a:spcBef>
                <a:spcPts val="500"/>
              </a:spcBef>
              <a:spcAft>
                <a:spcPts val="0"/>
              </a:spcAft>
              <a:buClr>
                <a:srgbClr val="888888"/>
              </a:buClr>
              <a:buSzPts val="2000"/>
              <a:buNone/>
              <a:defRPr sz="2000">
                <a:solidFill>
                  <a:srgbClr val="888888"/>
                </a:solidFill>
              </a:defRPr>
            </a:lvl2pPr>
            <a:lvl3pPr indent="-228600" lvl="2" marL="1371600" algn="l">
              <a:lnSpc>
                <a:spcPct val="120000"/>
              </a:lnSpc>
              <a:spcBef>
                <a:spcPts val="500"/>
              </a:spcBef>
              <a:spcAft>
                <a:spcPts val="0"/>
              </a:spcAft>
              <a:buClr>
                <a:srgbClr val="888888"/>
              </a:buClr>
              <a:buSzPts val="1800"/>
              <a:buNone/>
              <a:defRPr sz="1800">
                <a:solidFill>
                  <a:srgbClr val="888888"/>
                </a:solidFill>
              </a:defRPr>
            </a:lvl3pPr>
            <a:lvl4pPr indent="-228600" lvl="3" marL="1828800" algn="l">
              <a:lnSpc>
                <a:spcPct val="120000"/>
              </a:lnSpc>
              <a:spcBef>
                <a:spcPts val="500"/>
              </a:spcBef>
              <a:spcAft>
                <a:spcPts val="0"/>
              </a:spcAft>
              <a:buClr>
                <a:srgbClr val="888888"/>
              </a:buClr>
              <a:buSzPts val="1600"/>
              <a:buNone/>
              <a:defRPr sz="1600">
                <a:solidFill>
                  <a:srgbClr val="888888"/>
                </a:solidFill>
              </a:defRPr>
            </a:lvl4pPr>
            <a:lvl5pPr indent="-228600" lvl="4" marL="2286000" algn="l">
              <a:lnSpc>
                <a:spcPct val="12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4" name="Google Shape;44;p7"/>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7"/>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7"/>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7" name="Shape 47"/>
        <p:cNvGrpSpPr/>
        <p:nvPr/>
      </p:nvGrpSpPr>
      <p:grpSpPr>
        <a:xfrm>
          <a:off x="0" y="0"/>
          <a:ext cx="0" cy="0"/>
          <a:chOff x="0" y="0"/>
          <a:chExt cx="0" cy="0"/>
        </a:xfrm>
      </p:grpSpPr>
      <p:sp>
        <p:nvSpPr>
          <p:cNvPr id="48" name="Google Shape;48;p8"/>
          <p:cNvSpPr txBox="1"/>
          <p:nvPr>
            <p:ph type="title"/>
          </p:nvPr>
        </p:nvSpPr>
        <p:spPr>
          <a:xfrm>
            <a:off x="612648" y="548640"/>
            <a:ext cx="10741152" cy="113225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8"/>
          <p:cNvSpPr txBox="1"/>
          <p:nvPr>
            <p:ph idx="1" type="body"/>
          </p:nvPr>
        </p:nvSpPr>
        <p:spPr>
          <a:xfrm>
            <a:off x="612648"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8"/>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4" name="Shape 54"/>
        <p:cNvGrpSpPr/>
        <p:nvPr/>
      </p:nvGrpSpPr>
      <p:grpSpPr>
        <a:xfrm>
          <a:off x="0" y="0"/>
          <a:ext cx="0" cy="0"/>
          <a:chOff x="0" y="0"/>
          <a:chExt cx="0" cy="0"/>
        </a:xfrm>
      </p:grpSpPr>
      <p:sp>
        <p:nvSpPr>
          <p:cNvPr id="55" name="Google Shape;55;p9"/>
          <p:cNvSpPr txBox="1"/>
          <p:nvPr>
            <p:ph type="title"/>
          </p:nvPr>
        </p:nvSpPr>
        <p:spPr>
          <a:xfrm>
            <a:off x="609600" y="547396"/>
            <a:ext cx="10745788" cy="1143292"/>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609600" y="1685735"/>
            <a:ext cx="5157787" cy="5598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1" sz="2000" cap="none"/>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9"/>
          <p:cNvSpPr txBox="1"/>
          <p:nvPr>
            <p:ph idx="2" type="body"/>
          </p:nvPr>
        </p:nvSpPr>
        <p:spPr>
          <a:xfrm>
            <a:off x="609600" y="2386894"/>
            <a:ext cx="5157787" cy="376508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9"/>
          <p:cNvSpPr txBox="1"/>
          <p:nvPr>
            <p:ph idx="3" type="body"/>
          </p:nvPr>
        </p:nvSpPr>
        <p:spPr>
          <a:xfrm>
            <a:off x="6172200" y="1685735"/>
            <a:ext cx="5183188" cy="5598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1" sz="2000" cap="none"/>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9" name="Google Shape;59;p9"/>
          <p:cNvSpPr txBox="1"/>
          <p:nvPr>
            <p:ph idx="4" type="body"/>
          </p:nvPr>
        </p:nvSpPr>
        <p:spPr>
          <a:xfrm>
            <a:off x="6172199" y="2386894"/>
            <a:ext cx="5183189" cy="376508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9"/>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0"/>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0"/>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 name="Shape 68"/>
        <p:cNvGrpSpPr/>
        <p:nvPr/>
      </p:nvGrpSpPr>
      <p:grpSpPr>
        <a:xfrm>
          <a:off x="0" y="0"/>
          <a:ext cx="0" cy="0"/>
          <a:chOff x="0" y="0"/>
          <a:chExt cx="0" cy="0"/>
        </a:xfrm>
      </p:grpSpPr>
      <p:sp>
        <p:nvSpPr>
          <p:cNvPr id="69" name="Google Shape;69;p11"/>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1"/>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2.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612647" y="1715532"/>
            <a:ext cx="10653579" cy="4593828"/>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Arial"/>
                <a:ea typeface="Arial"/>
                <a:cs typeface="Arial"/>
                <a:sym typeface="Aria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8" name="Google Shape;8;p1"/>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9" name="Google Shape;9;p1"/>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0" name="Google Shape;10;p1"/>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lt1"/>
                </a:solidFill>
                <a:latin typeface="Arial"/>
                <a:ea typeface="Arial"/>
                <a:cs typeface="Arial"/>
                <a:sym typeface="Arial"/>
              </a:defRPr>
            </a:lvl1pPr>
            <a:lvl2pPr indent="0" lvl="1" marL="0" marR="0" rtl="0" algn="r">
              <a:spcBef>
                <a:spcPts val="0"/>
              </a:spcBef>
              <a:buNone/>
              <a:defRPr b="0" i="0" sz="900" u="none" cap="none" strike="noStrike">
                <a:solidFill>
                  <a:schemeClr val="lt1"/>
                </a:solidFill>
                <a:latin typeface="Arial"/>
                <a:ea typeface="Arial"/>
                <a:cs typeface="Arial"/>
                <a:sym typeface="Arial"/>
              </a:defRPr>
            </a:lvl2pPr>
            <a:lvl3pPr indent="0" lvl="2" marL="0" marR="0" rtl="0" algn="r">
              <a:spcBef>
                <a:spcPts val="0"/>
              </a:spcBef>
              <a:buNone/>
              <a:defRPr b="0" i="0" sz="900" u="none" cap="none" strike="noStrike">
                <a:solidFill>
                  <a:schemeClr val="lt1"/>
                </a:solidFill>
                <a:latin typeface="Arial"/>
                <a:ea typeface="Arial"/>
                <a:cs typeface="Arial"/>
                <a:sym typeface="Arial"/>
              </a:defRPr>
            </a:lvl3pPr>
            <a:lvl4pPr indent="0" lvl="3" marL="0" marR="0" rtl="0" algn="r">
              <a:spcBef>
                <a:spcPts val="0"/>
              </a:spcBef>
              <a:buNone/>
              <a:defRPr b="0" i="0" sz="900" u="none" cap="none" strike="noStrike">
                <a:solidFill>
                  <a:schemeClr val="lt1"/>
                </a:solidFill>
                <a:latin typeface="Arial"/>
                <a:ea typeface="Arial"/>
                <a:cs typeface="Arial"/>
                <a:sym typeface="Arial"/>
              </a:defRPr>
            </a:lvl4pPr>
            <a:lvl5pPr indent="0" lvl="4" marL="0" marR="0" rtl="0" algn="r">
              <a:spcBef>
                <a:spcPts val="0"/>
              </a:spcBef>
              <a:buNone/>
              <a:defRPr b="0" i="0" sz="900" u="none" cap="none" strike="noStrike">
                <a:solidFill>
                  <a:schemeClr val="lt1"/>
                </a:solidFill>
                <a:latin typeface="Arial"/>
                <a:ea typeface="Arial"/>
                <a:cs typeface="Arial"/>
                <a:sym typeface="Arial"/>
              </a:defRPr>
            </a:lvl5pPr>
            <a:lvl6pPr indent="0" lvl="5" marL="0" marR="0" rtl="0" algn="r">
              <a:spcBef>
                <a:spcPts val="0"/>
              </a:spcBef>
              <a:buNone/>
              <a:defRPr b="0" i="0" sz="900" u="none" cap="none" strike="noStrike">
                <a:solidFill>
                  <a:schemeClr val="lt1"/>
                </a:solidFill>
                <a:latin typeface="Arial"/>
                <a:ea typeface="Arial"/>
                <a:cs typeface="Arial"/>
                <a:sym typeface="Arial"/>
              </a:defRPr>
            </a:lvl6pPr>
            <a:lvl7pPr indent="0" lvl="6" marL="0" marR="0" rtl="0" algn="r">
              <a:spcBef>
                <a:spcPts val="0"/>
              </a:spcBef>
              <a:buNone/>
              <a:defRPr b="0" i="0" sz="900" u="none" cap="none" strike="noStrike">
                <a:solidFill>
                  <a:schemeClr val="lt1"/>
                </a:solidFill>
                <a:latin typeface="Arial"/>
                <a:ea typeface="Arial"/>
                <a:cs typeface="Arial"/>
                <a:sym typeface="Arial"/>
              </a:defRPr>
            </a:lvl7pPr>
            <a:lvl8pPr indent="0" lvl="7" marL="0" marR="0" rtl="0" algn="r">
              <a:spcBef>
                <a:spcPts val="0"/>
              </a:spcBef>
              <a:buNone/>
              <a:defRPr b="0" i="0" sz="900" u="none" cap="none" strike="noStrike">
                <a:solidFill>
                  <a:schemeClr val="lt1"/>
                </a:solidFill>
                <a:latin typeface="Arial"/>
                <a:ea typeface="Arial"/>
                <a:cs typeface="Arial"/>
                <a:sym typeface="Arial"/>
              </a:defRPr>
            </a:lvl8pPr>
            <a:lvl9pPr indent="0" lvl="8" marL="0" marR="0" rt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5" name="Google Shape;25;p4"/>
          <p:cNvSpPr txBox="1"/>
          <p:nvPr>
            <p:ph idx="1" type="body"/>
          </p:nvPr>
        </p:nvSpPr>
        <p:spPr>
          <a:xfrm>
            <a:off x="612647" y="1715532"/>
            <a:ext cx="10653579" cy="4593828"/>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04800" lvl="4" marL="22860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6" name="Google Shape;26;p4"/>
          <p:cNvSpPr txBox="1"/>
          <p:nvPr>
            <p:ph idx="10" type="dt"/>
          </p:nvPr>
        </p:nvSpPr>
        <p:spPr>
          <a:xfrm>
            <a:off x="137160" y="6453002"/>
            <a:ext cx="3494314"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7" name="Google Shape;27;p4"/>
          <p:cNvSpPr txBox="1"/>
          <p:nvPr>
            <p:ph idx="11" type="ftr"/>
          </p:nvPr>
        </p:nvSpPr>
        <p:spPr>
          <a:xfrm>
            <a:off x="8876521" y="6453002"/>
            <a:ext cx="2805405"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8" name="Google Shape;28;p4"/>
          <p:cNvSpPr txBox="1"/>
          <p:nvPr>
            <p:ph idx="12" type="sldNum"/>
          </p:nvPr>
        </p:nvSpPr>
        <p:spPr>
          <a:xfrm>
            <a:off x="11632162" y="6453002"/>
            <a:ext cx="42920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dk1"/>
                </a:solidFill>
                <a:latin typeface="Arial"/>
                <a:ea typeface="Arial"/>
                <a:cs typeface="Arial"/>
                <a:sym typeface="Arial"/>
              </a:defRPr>
            </a:lvl1pPr>
            <a:lvl2pPr indent="0" lvl="1" marL="0" marR="0" rtl="0" algn="r">
              <a:spcBef>
                <a:spcPts val="0"/>
              </a:spcBef>
              <a:buNone/>
              <a:defRPr b="0" i="0" sz="900" u="none" cap="none" strike="noStrike">
                <a:solidFill>
                  <a:schemeClr val="dk1"/>
                </a:solidFill>
                <a:latin typeface="Arial"/>
                <a:ea typeface="Arial"/>
                <a:cs typeface="Arial"/>
                <a:sym typeface="Arial"/>
              </a:defRPr>
            </a:lvl2pPr>
            <a:lvl3pPr indent="0" lvl="2" marL="0" marR="0" rtl="0" algn="r">
              <a:spcBef>
                <a:spcPts val="0"/>
              </a:spcBef>
              <a:buNone/>
              <a:defRPr b="0" i="0" sz="900" u="none" cap="none" strike="noStrike">
                <a:solidFill>
                  <a:schemeClr val="dk1"/>
                </a:solidFill>
                <a:latin typeface="Arial"/>
                <a:ea typeface="Arial"/>
                <a:cs typeface="Arial"/>
                <a:sym typeface="Arial"/>
              </a:defRPr>
            </a:lvl3pPr>
            <a:lvl4pPr indent="0" lvl="3" marL="0" marR="0" rtl="0" algn="r">
              <a:spcBef>
                <a:spcPts val="0"/>
              </a:spcBef>
              <a:buNone/>
              <a:defRPr b="0" i="0" sz="900" u="none" cap="none" strike="noStrike">
                <a:solidFill>
                  <a:schemeClr val="dk1"/>
                </a:solidFill>
                <a:latin typeface="Arial"/>
                <a:ea typeface="Arial"/>
                <a:cs typeface="Arial"/>
                <a:sym typeface="Arial"/>
              </a:defRPr>
            </a:lvl4pPr>
            <a:lvl5pPr indent="0" lvl="4" marL="0" marR="0" rtl="0" algn="r">
              <a:spcBef>
                <a:spcPts val="0"/>
              </a:spcBef>
              <a:buNone/>
              <a:defRPr b="0" i="0" sz="900" u="none" cap="none" strike="noStrike">
                <a:solidFill>
                  <a:schemeClr val="dk1"/>
                </a:solidFill>
                <a:latin typeface="Arial"/>
                <a:ea typeface="Arial"/>
                <a:cs typeface="Arial"/>
                <a:sym typeface="Arial"/>
              </a:defRPr>
            </a:lvl5pPr>
            <a:lvl6pPr indent="0" lvl="5" marL="0" marR="0" rtl="0" algn="r">
              <a:spcBef>
                <a:spcPts val="0"/>
              </a:spcBef>
              <a:buNone/>
              <a:defRPr b="0" i="0" sz="900" u="none" cap="none" strike="noStrike">
                <a:solidFill>
                  <a:schemeClr val="dk1"/>
                </a:solidFill>
                <a:latin typeface="Arial"/>
                <a:ea typeface="Arial"/>
                <a:cs typeface="Arial"/>
                <a:sym typeface="Arial"/>
              </a:defRPr>
            </a:lvl6pPr>
            <a:lvl7pPr indent="0" lvl="6" marL="0" marR="0" rtl="0" algn="r">
              <a:spcBef>
                <a:spcPts val="0"/>
              </a:spcBef>
              <a:buNone/>
              <a:defRPr b="0" i="0" sz="900" u="none" cap="none" strike="noStrike">
                <a:solidFill>
                  <a:schemeClr val="dk1"/>
                </a:solidFill>
                <a:latin typeface="Arial"/>
                <a:ea typeface="Arial"/>
                <a:cs typeface="Arial"/>
                <a:sym typeface="Arial"/>
              </a:defRPr>
            </a:lvl7pPr>
            <a:lvl8pPr indent="0" lvl="7" marL="0" marR="0" rtl="0" algn="r">
              <a:spcBef>
                <a:spcPts val="0"/>
              </a:spcBef>
              <a:buNone/>
              <a:defRPr b="0" i="0" sz="900" u="none" cap="none" strike="noStrike">
                <a:solidFill>
                  <a:schemeClr val="dk1"/>
                </a:solidFill>
                <a:latin typeface="Arial"/>
                <a:ea typeface="Arial"/>
                <a:cs typeface="Arial"/>
                <a:sym typeface="Arial"/>
              </a:defRPr>
            </a:lvl8pPr>
            <a:lvl9pPr indent="0" lvl="8" marL="0" marR="0" rtl="0" algn="r">
              <a:spcBef>
                <a:spcPts val="0"/>
              </a:spcBef>
              <a:buNone/>
              <a:defRPr b="0" i="0" sz="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24.png"/><Relationship Id="rId6"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22.png"/><Relationship Id="rId7"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5.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1" name="Shape 101"/>
        <p:cNvGrpSpPr/>
        <p:nvPr/>
      </p:nvGrpSpPr>
      <p:grpSpPr>
        <a:xfrm>
          <a:off x="0" y="0"/>
          <a:ext cx="0" cy="0"/>
          <a:chOff x="0" y="0"/>
          <a:chExt cx="0" cy="0"/>
        </a:xfrm>
      </p:grpSpPr>
      <p:sp>
        <p:nvSpPr>
          <p:cNvPr id="102" name="Google Shape;102;p16"/>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p:txBody>
      </p:sp>
      <p:pic>
        <p:nvPicPr>
          <p:cNvPr descr="Computer script on a screen" id="103" name="Google Shape;103;p16"/>
          <p:cNvPicPr preferRelativeResize="0"/>
          <p:nvPr/>
        </p:nvPicPr>
        <p:blipFill rotWithShape="1">
          <a:blip r:embed="rId3">
            <a:alphaModFix/>
          </a:blip>
          <a:srcRect b="9749" l="0" r="0" t="5980"/>
          <a:stretch/>
        </p:blipFill>
        <p:spPr>
          <a:xfrm>
            <a:off x="20" y="10"/>
            <a:ext cx="12191980" cy="6857989"/>
          </a:xfrm>
          <a:prstGeom prst="rect">
            <a:avLst/>
          </a:prstGeom>
          <a:noFill/>
          <a:ln>
            <a:noFill/>
          </a:ln>
        </p:spPr>
      </p:pic>
      <p:sp>
        <p:nvSpPr>
          <p:cNvPr id="104" name="Google Shape;104;p16"/>
          <p:cNvSpPr/>
          <p:nvPr/>
        </p:nvSpPr>
        <p:spPr>
          <a:xfrm flipH="1" rot="-5400000">
            <a:off x="5507179" y="173179"/>
            <a:ext cx="6858002" cy="6511640"/>
          </a:xfrm>
          <a:prstGeom prst="rect">
            <a:avLst/>
          </a:prstGeom>
          <a:gradFill>
            <a:gsLst>
              <a:gs pos="0">
                <a:srgbClr val="000000">
                  <a:alpha val="0"/>
                </a:srgbClr>
              </a:gs>
              <a:gs pos="26000">
                <a:srgbClr val="000000">
                  <a:alpha val="20000"/>
                </a:srgbClr>
              </a:gs>
              <a:gs pos="46000">
                <a:srgbClr val="000000">
                  <a:alpha val="32941"/>
                </a:srgbClr>
              </a:gs>
              <a:gs pos="100000">
                <a:srgbClr val="000000">
                  <a:alpha val="44705"/>
                </a:srgbClr>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105" name="Google Shape;105;p16"/>
          <p:cNvSpPr txBox="1"/>
          <p:nvPr>
            <p:ph type="ctrTitle"/>
          </p:nvPr>
        </p:nvSpPr>
        <p:spPr>
          <a:xfrm>
            <a:off x="5561025" y="886425"/>
            <a:ext cx="6578100" cy="1872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100"/>
              <a:buFont typeface="Times New Roman"/>
              <a:buNone/>
            </a:pPr>
            <a:r>
              <a:rPr lang="en-GB" sz="4100">
                <a:latin typeface="Times New Roman"/>
                <a:ea typeface="Times New Roman"/>
                <a:cs typeface="Times New Roman"/>
                <a:sym typeface="Times New Roman"/>
              </a:rPr>
              <a:t>Rust System Programming vulnerabilities using ML and Static analysis tools</a:t>
            </a:r>
            <a:endParaRPr sz="4100"/>
          </a:p>
        </p:txBody>
      </p:sp>
      <p:sp>
        <p:nvSpPr>
          <p:cNvPr id="106" name="Google Shape;106;p16"/>
          <p:cNvSpPr txBox="1"/>
          <p:nvPr>
            <p:ph idx="1" type="subTitle"/>
          </p:nvPr>
        </p:nvSpPr>
        <p:spPr>
          <a:xfrm>
            <a:off x="7482646" y="4495013"/>
            <a:ext cx="4116410" cy="138684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0"/>
              </a:spcBef>
              <a:spcAft>
                <a:spcPts val="0"/>
              </a:spcAft>
              <a:buClr>
                <a:schemeClr val="lt1"/>
              </a:buClr>
              <a:buSzPts val="2400"/>
              <a:buNone/>
            </a:pPr>
            <a:r>
              <a:rPr lang="en-GB" sz="3000">
                <a:latin typeface="Times New Roman"/>
                <a:ea typeface="Times New Roman"/>
                <a:cs typeface="Times New Roman"/>
                <a:sym typeface="Times New Roman"/>
              </a:rPr>
              <a:t>Yuktha Priya Masupalli</a:t>
            </a:r>
            <a:endParaRPr sz="3000"/>
          </a:p>
          <a:p>
            <a:pPr indent="0" lvl="0" marL="0" rtl="0" algn="l">
              <a:lnSpc>
                <a:spcPct val="120000"/>
              </a:lnSpc>
              <a:spcBef>
                <a:spcPts val="0"/>
              </a:spcBef>
              <a:spcAft>
                <a:spcPts val="0"/>
              </a:spcAft>
              <a:buClr>
                <a:schemeClr val="lt1"/>
              </a:buClr>
              <a:buSzPts val="2400"/>
              <a:buNone/>
            </a:pPr>
            <a:r>
              <a:rPr lang="en-GB" sz="3000">
                <a:latin typeface="Times New Roman"/>
                <a:ea typeface="Times New Roman"/>
                <a:cs typeface="Times New Roman"/>
                <a:sym typeface="Times New Roman"/>
              </a:rPr>
              <a:t>                      </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5"/>
                                        </p:tgtEl>
                                        <p:attrNameLst>
                                          <p:attrName>style.visibility</p:attrName>
                                        </p:attrNameLst>
                                      </p:cBhvr>
                                      <p:to>
                                        <p:strVal val="visible"/>
                                      </p:to>
                                    </p:set>
                                    <p:animEffect filter="fade" transition="in">
                                      <p:cBhvr>
                                        <p:cTn dur="400"/>
                                        <p:tgtEl>
                                          <p:spTgt spid="105"/>
                                        </p:tgtEl>
                                      </p:cBhvr>
                                    </p:animEffect>
                                  </p:childTnLst>
                                </p:cTn>
                              </p:par>
                              <p:par>
                                <p:cTn fill="hold" nodeType="withEffect" presetClass="entr" presetID="10" presetSubtype="0">
                                  <p:stCondLst>
                                    <p:cond delay="2000"/>
                                  </p:stCondLst>
                                  <p:childTnLst>
                                    <p:set>
                                      <p:cBhvr>
                                        <p:cTn dur="1" fill="hold">
                                          <p:stCondLst>
                                            <p:cond delay="0"/>
                                          </p:stCondLst>
                                        </p:cTn>
                                        <p:tgtEl>
                                          <p:spTgt spid="106">
                                            <p:txEl>
                                              <p:pRg end="0" st="0"/>
                                            </p:txEl>
                                          </p:spTgt>
                                        </p:tgtEl>
                                        <p:attrNameLst>
                                          <p:attrName>style.visibility</p:attrName>
                                        </p:attrNameLst>
                                      </p:cBhvr>
                                      <p:to>
                                        <p:strVal val="visible"/>
                                      </p:to>
                                    </p:set>
                                    <p:animEffect filter="fade" transition="in">
                                      <p:cBhvr>
                                        <p:cTn dur="400"/>
                                        <p:tgtEl>
                                          <p:spTgt spid="106">
                                            <p:txEl>
                                              <p:pRg end="0" st="0"/>
                                            </p:txEl>
                                          </p:spTgt>
                                        </p:tgtEl>
                                      </p:cBhvr>
                                    </p:animEffect>
                                  </p:childTnLst>
                                </p:cTn>
                              </p:par>
                              <p:par>
                                <p:cTn fill="hold" nodeType="withEffect" presetClass="entr" presetID="10" presetSubtype="0">
                                  <p:stCondLst>
                                    <p:cond delay="2000"/>
                                  </p:stCondLst>
                                  <p:childTnLst>
                                    <p:set>
                                      <p:cBhvr>
                                        <p:cTn dur="1" fill="hold">
                                          <p:stCondLst>
                                            <p:cond delay="0"/>
                                          </p:stCondLst>
                                        </p:cTn>
                                        <p:tgtEl>
                                          <p:spTgt spid="106">
                                            <p:txEl>
                                              <p:pRg end="1" st="1"/>
                                            </p:txEl>
                                          </p:spTgt>
                                        </p:tgtEl>
                                        <p:attrNameLst>
                                          <p:attrName>style.visibility</p:attrName>
                                        </p:attrNameLst>
                                      </p:cBhvr>
                                      <p:to>
                                        <p:strVal val="visible"/>
                                      </p:to>
                                    </p:set>
                                    <p:animEffect filter="fade" transition="in">
                                      <p:cBhvr>
                                        <p:cTn dur="400"/>
                                        <p:tgtEl>
                                          <p:spTgt spid="10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sp>
        <p:nvSpPr>
          <p:cNvPr id="201" name="Google Shape;201;p25"/>
          <p:cNvSpPr/>
          <p:nvPr/>
        </p:nvSpPr>
        <p:spPr>
          <a:xfrm>
            <a:off x="0" y="-152400"/>
            <a:ext cx="12192000" cy="6973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2" name="Google Shape;202;p25"/>
          <p:cNvSpPr txBox="1"/>
          <p:nvPr>
            <p:ph type="title"/>
          </p:nvPr>
        </p:nvSpPr>
        <p:spPr>
          <a:xfrm>
            <a:off x="571700" y="578500"/>
            <a:ext cx="7131900" cy="768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b="1" lang="en-GB">
                <a:solidFill>
                  <a:srgbClr val="1155CC"/>
                </a:solidFill>
                <a:latin typeface="Arial"/>
                <a:ea typeface="Arial"/>
                <a:cs typeface="Arial"/>
                <a:sym typeface="Arial"/>
              </a:rPr>
              <a:t>Methodology - Static Analysis</a:t>
            </a:r>
            <a:endParaRPr>
              <a:solidFill>
                <a:srgbClr val="1155CC"/>
              </a:solidFill>
            </a:endParaRPr>
          </a:p>
        </p:txBody>
      </p:sp>
      <p:grpSp>
        <p:nvGrpSpPr>
          <p:cNvPr id="203" name="Google Shape;203;p25"/>
          <p:cNvGrpSpPr/>
          <p:nvPr/>
        </p:nvGrpSpPr>
        <p:grpSpPr>
          <a:xfrm>
            <a:off x="614900" y="2224950"/>
            <a:ext cx="7132134" cy="4072320"/>
            <a:chOff x="2253" y="12095"/>
            <a:chExt cx="7045475" cy="4072320"/>
          </a:xfrm>
        </p:grpSpPr>
        <p:sp>
          <p:nvSpPr>
            <p:cNvPr id="204" name="Google Shape;204;p25"/>
            <p:cNvSpPr/>
            <p:nvPr/>
          </p:nvSpPr>
          <p:spPr>
            <a:xfrm>
              <a:off x="671354" y="12095"/>
              <a:ext cx="720562" cy="720562"/>
            </a:xfrm>
            <a:prstGeom prst="rect">
              <a:avLst/>
            </a:prstGeom>
            <a:blipFill rotWithShape="1">
              <a:blip r:embed="rId3">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5"/>
            <p:cNvSpPr/>
            <p:nvPr/>
          </p:nvSpPr>
          <p:spPr>
            <a:xfrm>
              <a:off x="2261" y="907768"/>
              <a:ext cx="2058750" cy="90713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5"/>
            <p:cNvSpPr txBox="1"/>
            <p:nvPr/>
          </p:nvSpPr>
          <p:spPr>
            <a:xfrm>
              <a:off x="2253" y="907780"/>
              <a:ext cx="2058900" cy="1180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400"/>
                <a:buFont typeface="Arial"/>
                <a:buNone/>
              </a:pPr>
              <a:r>
                <a:rPr b="1" i="0" lang="en-GB" sz="1400" u="none" cap="none" strike="noStrike">
                  <a:solidFill>
                    <a:srgbClr val="A64D79"/>
                  </a:solidFill>
                  <a:latin typeface="Arial"/>
                  <a:ea typeface="Arial"/>
                  <a:cs typeface="Arial"/>
                  <a:sym typeface="Arial"/>
                </a:rPr>
                <a:t>Purpose:</a:t>
              </a:r>
              <a:r>
                <a:rPr b="1" i="0" lang="en-GB" sz="1400" u="none" cap="none" strike="noStrike">
                  <a:solidFill>
                    <a:schemeClr val="dk1"/>
                  </a:solidFill>
                  <a:latin typeface="Arial"/>
                  <a:ea typeface="Arial"/>
                  <a:cs typeface="Arial"/>
                  <a:sym typeface="Arial"/>
                </a:rPr>
                <a:t> </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400"/>
                <a:buFont typeface="Arial"/>
                <a:buNone/>
              </a:pPr>
              <a:r>
                <a:t/>
              </a:r>
              <a:endParaRPr b="1">
                <a:solidFill>
                  <a:schemeClr val="dk1"/>
                </a:solidFill>
              </a:endParaRPr>
            </a:p>
            <a:p>
              <a:pPr indent="0" lvl="0" marL="0" marR="0" rtl="0" algn="ctr">
                <a:lnSpc>
                  <a:spcPct val="100000"/>
                </a:lnSpc>
                <a:spcBef>
                  <a:spcPts val="0"/>
                </a:spcBef>
                <a:spcAft>
                  <a:spcPts val="0"/>
                </a:spcAft>
                <a:buClr>
                  <a:schemeClr val="dk1"/>
                </a:buClr>
                <a:buSzPts val="1400"/>
                <a:buFont typeface="Arial"/>
                <a:buNone/>
              </a:pPr>
              <a:r>
                <a:rPr b="1" i="0" lang="en-GB" sz="1400" u="none" cap="none" strike="noStrike">
                  <a:solidFill>
                    <a:schemeClr val="dk1"/>
                  </a:solidFill>
                  <a:latin typeface="Arial"/>
                  <a:ea typeface="Arial"/>
                  <a:cs typeface="Arial"/>
                  <a:sym typeface="Arial"/>
                </a:rPr>
                <a:t>Identify vulnerabilities through code structure and patterns</a:t>
              </a:r>
              <a:endParaRPr b="0" i="0" sz="1400" u="none" cap="none" strike="noStrike">
                <a:solidFill>
                  <a:schemeClr val="dk1"/>
                </a:solidFill>
                <a:latin typeface="Arial"/>
                <a:ea typeface="Arial"/>
                <a:cs typeface="Arial"/>
                <a:sym typeface="Arial"/>
              </a:endParaRPr>
            </a:p>
          </p:txBody>
        </p:sp>
        <p:sp>
          <p:nvSpPr>
            <p:cNvPr id="207" name="Google Shape;207;p25"/>
            <p:cNvSpPr/>
            <p:nvPr/>
          </p:nvSpPr>
          <p:spPr>
            <a:xfrm>
              <a:off x="2261" y="1896351"/>
              <a:ext cx="2058750" cy="218806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5"/>
            <p:cNvSpPr/>
            <p:nvPr/>
          </p:nvSpPr>
          <p:spPr>
            <a:xfrm>
              <a:off x="3090386" y="12095"/>
              <a:ext cx="720562" cy="720562"/>
            </a:xfrm>
            <a:prstGeom prst="rect">
              <a:avLst/>
            </a:prstGeom>
            <a:blipFill rotWithShape="1">
              <a:blip r:embed="rId4">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a:off x="2421292" y="907768"/>
              <a:ext cx="2058750" cy="90713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txBox="1"/>
            <p:nvPr/>
          </p:nvSpPr>
          <p:spPr>
            <a:xfrm>
              <a:off x="2421292" y="907768"/>
              <a:ext cx="2058750" cy="90713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400"/>
                <a:buFont typeface="Arial"/>
                <a:buNone/>
              </a:pPr>
              <a:r>
                <a:rPr b="1" i="0" lang="en-GB" sz="1400" u="none" cap="none" strike="noStrike">
                  <a:solidFill>
                    <a:srgbClr val="A64D79"/>
                  </a:solidFill>
                  <a:latin typeface="Arial"/>
                  <a:ea typeface="Arial"/>
                  <a:cs typeface="Arial"/>
                  <a:sym typeface="Arial"/>
                </a:rPr>
                <a:t>Process:</a:t>
              </a:r>
              <a:endParaRPr b="0" i="0" sz="1400" u="none" cap="none" strike="noStrike">
                <a:solidFill>
                  <a:srgbClr val="A64D79"/>
                </a:solidFill>
                <a:latin typeface="Arial"/>
                <a:ea typeface="Arial"/>
                <a:cs typeface="Arial"/>
                <a:sym typeface="Arial"/>
              </a:endParaRPr>
            </a:p>
          </p:txBody>
        </p:sp>
        <p:sp>
          <p:nvSpPr>
            <p:cNvPr id="211" name="Google Shape;211;p25"/>
            <p:cNvSpPr/>
            <p:nvPr/>
          </p:nvSpPr>
          <p:spPr>
            <a:xfrm>
              <a:off x="2421292" y="1896351"/>
              <a:ext cx="2058750" cy="218806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5"/>
            <p:cNvSpPr txBox="1"/>
            <p:nvPr/>
          </p:nvSpPr>
          <p:spPr>
            <a:xfrm>
              <a:off x="2258984" y="1383020"/>
              <a:ext cx="2383500" cy="2188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GB" sz="1300" u="none" cap="none" strike="noStrike">
                  <a:solidFill>
                    <a:schemeClr val="dk1"/>
                  </a:solidFill>
                </a:rPr>
                <a:t>Parse Rust code into Abstract Syntax Tree (AST) using syn.</a:t>
              </a:r>
              <a:endParaRPr b="1" i="0" sz="1300" u="none" cap="none" strike="noStrike">
                <a:solidFill>
                  <a:schemeClr val="dk1"/>
                </a:solidFill>
              </a:endParaRPr>
            </a:p>
            <a:p>
              <a:pPr indent="0" lvl="0" marL="0" marR="0" rtl="0" algn="ctr">
                <a:lnSpc>
                  <a:spcPct val="100000"/>
                </a:lnSpc>
                <a:spcBef>
                  <a:spcPts val="385"/>
                </a:spcBef>
                <a:spcAft>
                  <a:spcPts val="0"/>
                </a:spcAft>
                <a:buClr>
                  <a:schemeClr val="dk1"/>
                </a:buClr>
                <a:buSzPts val="1100"/>
                <a:buFont typeface="Arial"/>
                <a:buNone/>
              </a:pPr>
              <a:r>
                <a:rPr b="1" i="0" lang="en-GB" sz="1300" u="none" cap="none" strike="noStrike">
                  <a:solidFill>
                    <a:schemeClr val="dk1"/>
                  </a:solidFill>
                </a:rPr>
                <a:t>Detect patterns with regex</a:t>
              </a:r>
              <a:r>
                <a:rPr b="1" lang="en-GB" sz="1300">
                  <a:solidFill>
                    <a:schemeClr val="dk1"/>
                  </a:solidFill>
                </a:rPr>
                <a:t>.</a:t>
              </a:r>
              <a:endParaRPr b="1" i="0" sz="1300" u="none" cap="none" strike="noStrike">
                <a:solidFill>
                  <a:schemeClr val="dk1"/>
                </a:solidFill>
              </a:endParaRPr>
            </a:p>
            <a:p>
              <a:pPr indent="0" lvl="0" marL="0" marR="0" rtl="0" algn="ctr">
                <a:lnSpc>
                  <a:spcPct val="100000"/>
                </a:lnSpc>
                <a:spcBef>
                  <a:spcPts val="385"/>
                </a:spcBef>
                <a:spcAft>
                  <a:spcPts val="0"/>
                </a:spcAft>
                <a:buClr>
                  <a:schemeClr val="dk1"/>
                </a:buClr>
                <a:buSzPts val="1100"/>
                <a:buFont typeface="Arial"/>
                <a:buNone/>
              </a:pPr>
              <a:r>
                <a:rPr b="1" i="0" lang="en-GB" sz="1300" u="none" cap="none" strike="noStrike">
                  <a:solidFill>
                    <a:schemeClr val="dk1"/>
                  </a:solidFill>
                </a:rPr>
                <a:t>Analyze for 30+ vulnerability types (e.g., buffer overflow, SQL injection)</a:t>
              </a:r>
              <a:endParaRPr b="1" i="0" sz="1300" u="none" cap="none" strike="noStrike">
                <a:solidFill>
                  <a:schemeClr val="dk1"/>
                </a:solidFill>
              </a:endParaRPr>
            </a:p>
          </p:txBody>
        </p:sp>
        <p:sp>
          <p:nvSpPr>
            <p:cNvPr id="213" name="Google Shape;213;p25"/>
            <p:cNvSpPr/>
            <p:nvPr/>
          </p:nvSpPr>
          <p:spPr>
            <a:xfrm>
              <a:off x="5509417" y="12095"/>
              <a:ext cx="720562" cy="720562"/>
            </a:xfrm>
            <a:prstGeom prst="rect">
              <a:avLst/>
            </a:prstGeom>
            <a:blipFill rotWithShape="1">
              <a:blip r:embed="rId5">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a:off x="4840323" y="907768"/>
              <a:ext cx="2058750" cy="90713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5"/>
            <p:cNvSpPr txBox="1"/>
            <p:nvPr/>
          </p:nvSpPr>
          <p:spPr>
            <a:xfrm>
              <a:off x="4840323" y="907768"/>
              <a:ext cx="2058750" cy="90713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400"/>
                <a:buFont typeface="Arial"/>
                <a:buNone/>
              </a:pPr>
              <a:r>
                <a:rPr b="1" i="0" lang="en-GB" sz="1400" u="none" cap="none" strike="noStrike">
                  <a:solidFill>
                    <a:srgbClr val="A64D79"/>
                  </a:solidFill>
                  <a:latin typeface="Arial"/>
                  <a:ea typeface="Arial"/>
                  <a:cs typeface="Arial"/>
                  <a:sym typeface="Arial"/>
                </a:rPr>
                <a:t>Key Components:</a:t>
              </a:r>
              <a:endParaRPr b="0" i="0" sz="1400" u="none" cap="none" strike="noStrike">
                <a:solidFill>
                  <a:srgbClr val="A64D79"/>
                </a:solidFill>
                <a:latin typeface="Arial"/>
                <a:ea typeface="Arial"/>
                <a:cs typeface="Arial"/>
                <a:sym typeface="Arial"/>
              </a:endParaRPr>
            </a:p>
          </p:txBody>
        </p:sp>
        <p:sp>
          <p:nvSpPr>
            <p:cNvPr id="216" name="Google Shape;216;p25"/>
            <p:cNvSpPr/>
            <p:nvPr/>
          </p:nvSpPr>
          <p:spPr>
            <a:xfrm>
              <a:off x="4840323" y="1896351"/>
              <a:ext cx="2058750" cy="218806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5"/>
            <p:cNvSpPr txBox="1"/>
            <p:nvPr/>
          </p:nvSpPr>
          <p:spPr>
            <a:xfrm>
              <a:off x="4840328" y="1383027"/>
              <a:ext cx="2207400" cy="2188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GB" sz="1300" u="none" cap="none" strike="noStrike">
                  <a:solidFill>
                    <a:srgbClr val="38761D"/>
                  </a:solidFill>
                </a:rPr>
                <a:t>static_analysis.rs:</a:t>
              </a:r>
              <a:r>
                <a:rPr b="1" i="0" lang="en-GB" sz="1300" u="none" cap="none" strike="noStrike">
                  <a:solidFill>
                    <a:schemeClr val="dk1"/>
                  </a:solidFill>
                </a:rPr>
                <a:t> Defines CodeAnalysis struct, implements </a:t>
              </a:r>
              <a:r>
                <a:rPr b="1" lang="en-GB" sz="1300">
                  <a:solidFill>
                    <a:schemeClr val="dk1"/>
                  </a:solidFill>
                </a:rPr>
                <a:t>Security Visitor</a:t>
              </a:r>
              <a:r>
                <a:rPr b="1" i="0" lang="en-GB" sz="1300" u="none" cap="none" strike="noStrike">
                  <a:solidFill>
                    <a:schemeClr val="dk1"/>
                  </a:solidFill>
                </a:rPr>
                <a:t> for AST traversal</a:t>
              </a:r>
              <a:endParaRPr b="1" i="0" sz="1300" u="none" cap="none" strike="noStrike">
                <a:solidFill>
                  <a:schemeClr val="dk1"/>
                </a:solidFill>
              </a:endParaRPr>
            </a:p>
            <a:p>
              <a:pPr indent="0" lvl="0" marL="0" marR="0" rtl="0" algn="ctr">
                <a:lnSpc>
                  <a:spcPct val="100000"/>
                </a:lnSpc>
                <a:spcBef>
                  <a:spcPts val="385"/>
                </a:spcBef>
                <a:spcAft>
                  <a:spcPts val="0"/>
                </a:spcAft>
                <a:buClr>
                  <a:schemeClr val="dk1"/>
                </a:buClr>
                <a:buSzPts val="1100"/>
                <a:buFont typeface="Arial"/>
                <a:buNone/>
              </a:pPr>
              <a:r>
                <a:rPr b="1" i="0" lang="en-GB" sz="1300" u="none" cap="none" strike="noStrike">
                  <a:solidFill>
                    <a:srgbClr val="38761D"/>
                  </a:solidFill>
                </a:rPr>
                <a:t>feature_extractor.rs:</a:t>
              </a:r>
              <a:r>
                <a:rPr b="1" i="0" lang="en-GB" sz="1300" u="none" cap="none" strike="noStrike">
                  <a:solidFill>
                    <a:schemeClr val="dk1"/>
                  </a:solidFill>
                </a:rPr>
                <a:t> Extracts features like unsafe blocks, raw pointers, and deprecated functions</a:t>
              </a:r>
              <a:endParaRPr b="1" i="0" sz="1300" u="none" cap="none" strike="noStrike">
                <a:solidFill>
                  <a:schemeClr val="dk1"/>
                </a:solidFill>
              </a:endParaRPr>
            </a:p>
            <a:p>
              <a:pPr indent="0" lvl="0" marL="0" marR="0" rtl="0" algn="ctr">
                <a:lnSpc>
                  <a:spcPct val="100000"/>
                </a:lnSpc>
                <a:spcBef>
                  <a:spcPts val="385"/>
                </a:spcBef>
                <a:spcAft>
                  <a:spcPts val="0"/>
                </a:spcAft>
                <a:buClr>
                  <a:schemeClr val="dk1"/>
                </a:buClr>
                <a:buSzPts val="1100"/>
                <a:buFont typeface="Arial"/>
                <a:buNone/>
              </a:pPr>
              <a:r>
                <a:rPr b="1" i="0" lang="en-GB" sz="1300" u="none" cap="none" strike="noStrike">
                  <a:solidFill>
                    <a:srgbClr val="38761D"/>
                  </a:solidFill>
                </a:rPr>
                <a:t>vulnerability_detectors.rs: </a:t>
              </a:r>
              <a:r>
                <a:rPr b="1" i="0" lang="en-GB" sz="1300" u="none" cap="none" strike="noStrike">
                  <a:solidFill>
                    <a:schemeClr val="dk1"/>
                  </a:solidFill>
                </a:rPr>
                <a:t>Generates</a:t>
              </a:r>
              <a:r>
                <a:rPr b="1" lang="en-GB" sz="1300">
                  <a:solidFill>
                    <a:schemeClr val="dk1"/>
                  </a:solidFill>
                </a:rPr>
                <a:t> LLVM IR for </a:t>
              </a:r>
              <a:r>
                <a:rPr b="1" i="0" lang="en-GB" sz="1300" u="none" cap="none" strike="noStrike">
                  <a:solidFill>
                    <a:schemeClr val="dk1"/>
                  </a:solidFill>
                </a:rPr>
                <a:t>safe/unsafe code and detects unsafe patterns</a:t>
              </a:r>
              <a:endParaRPr b="1" i="0" sz="1300" u="none" cap="none" strike="noStrike">
                <a:solidFill>
                  <a:schemeClr val="dk1"/>
                </a:solidFill>
              </a:endParaRPr>
            </a:p>
          </p:txBody>
        </p:sp>
      </p:grpSp>
      <p:pic>
        <p:nvPicPr>
          <p:cNvPr descr="Arrow Circle" id="218" name="Google Shape;218;p25"/>
          <p:cNvPicPr preferRelativeResize="0"/>
          <p:nvPr/>
        </p:nvPicPr>
        <p:blipFill rotWithShape="1">
          <a:blip r:embed="rId6">
            <a:alphaModFix/>
          </a:blip>
          <a:srcRect b="0" l="0" r="0" t="0"/>
          <a:stretch/>
        </p:blipFill>
        <p:spPr>
          <a:xfrm>
            <a:off x="7566250" y="1148400"/>
            <a:ext cx="4561225" cy="4561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6"/>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b="1" lang="en-GB">
                <a:solidFill>
                  <a:srgbClr val="1155CC"/>
                </a:solidFill>
                <a:latin typeface="Times New Roman"/>
                <a:ea typeface="Times New Roman"/>
                <a:cs typeface="Times New Roman"/>
                <a:sym typeface="Times New Roman"/>
              </a:rPr>
              <a:t>Proposed Approach</a:t>
            </a:r>
            <a:endParaRPr>
              <a:solidFill>
                <a:srgbClr val="1155CC"/>
              </a:solidFill>
            </a:endParaRPr>
          </a:p>
        </p:txBody>
      </p:sp>
      <p:grpSp>
        <p:nvGrpSpPr>
          <p:cNvPr id="224" name="Google Shape;224;p26"/>
          <p:cNvGrpSpPr/>
          <p:nvPr/>
        </p:nvGrpSpPr>
        <p:grpSpPr>
          <a:xfrm>
            <a:off x="893411" y="2120581"/>
            <a:ext cx="10260000" cy="1805629"/>
            <a:chOff x="196789" y="1394099"/>
            <a:chExt cx="10260000" cy="1805629"/>
          </a:xfrm>
        </p:grpSpPr>
        <p:sp>
          <p:nvSpPr>
            <p:cNvPr id="225" name="Google Shape;225;p26"/>
            <p:cNvSpPr/>
            <p:nvPr/>
          </p:nvSpPr>
          <p:spPr>
            <a:xfrm>
              <a:off x="691789" y="1394099"/>
              <a:ext cx="810000" cy="810000"/>
            </a:xfrm>
            <a:prstGeom prst="rect">
              <a:avLst/>
            </a:prstGeom>
            <a:blipFill rotWithShape="1">
              <a:blip r:embed="rId3">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6"/>
            <p:cNvSpPr/>
            <p:nvPr/>
          </p:nvSpPr>
          <p:spPr>
            <a:xfrm>
              <a:off x="196789" y="2479728"/>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
            <p:cNvSpPr txBox="1"/>
            <p:nvPr/>
          </p:nvSpPr>
          <p:spPr>
            <a:xfrm>
              <a:off x="196789" y="2479728"/>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200"/>
                <a:buFont typeface="Arial"/>
                <a:buNone/>
              </a:pPr>
              <a:r>
                <a:rPr b="1" i="0" lang="en-GB" u="none" cap="none" strike="noStrike">
                  <a:solidFill>
                    <a:schemeClr val="dk1"/>
                  </a:solidFill>
                </a:rPr>
                <a:t>Feature extraction from Rust code.</a:t>
              </a:r>
              <a:endParaRPr b="1" i="0" u="none" cap="none" strike="noStrike">
                <a:solidFill>
                  <a:schemeClr val="dk1"/>
                </a:solidFill>
              </a:endParaRPr>
            </a:p>
          </p:txBody>
        </p:sp>
        <p:sp>
          <p:nvSpPr>
            <p:cNvPr id="228" name="Google Shape;228;p26"/>
            <p:cNvSpPr/>
            <p:nvPr/>
          </p:nvSpPr>
          <p:spPr>
            <a:xfrm>
              <a:off x="2806789" y="1394099"/>
              <a:ext cx="810000" cy="810000"/>
            </a:xfrm>
            <a:prstGeom prst="rect">
              <a:avLst/>
            </a:prstGeom>
            <a:blipFill rotWithShape="1">
              <a:blip r:embed="rId4">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6"/>
            <p:cNvSpPr/>
            <p:nvPr/>
          </p:nvSpPr>
          <p:spPr>
            <a:xfrm>
              <a:off x="2311789" y="2479728"/>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txBox="1"/>
            <p:nvPr/>
          </p:nvSpPr>
          <p:spPr>
            <a:xfrm>
              <a:off x="2311789" y="2479728"/>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200"/>
                <a:buFont typeface="Arial"/>
                <a:buNone/>
              </a:pPr>
              <a:r>
                <a:rPr b="1" i="0" lang="en-GB" u="none" cap="none" strike="noStrike">
                  <a:solidFill>
                    <a:schemeClr val="dk1"/>
                  </a:solidFill>
                </a:rPr>
                <a:t>Training ML models for vulnerability classification.</a:t>
              </a:r>
              <a:endParaRPr b="1" i="0" u="none" cap="none" strike="noStrike">
                <a:solidFill>
                  <a:schemeClr val="dk1"/>
                </a:solidFill>
              </a:endParaRPr>
            </a:p>
          </p:txBody>
        </p:sp>
        <p:sp>
          <p:nvSpPr>
            <p:cNvPr id="231" name="Google Shape;231;p26"/>
            <p:cNvSpPr/>
            <p:nvPr/>
          </p:nvSpPr>
          <p:spPr>
            <a:xfrm>
              <a:off x="4921789" y="1394099"/>
              <a:ext cx="810000" cy="810000"/>
            </a:xfrm>
            <a:prstGeom prst="rect">
              <a:avLst/>
            </a:prstGeom>
            <a:blipFill rotWithShape="1">
              <a:blip r:embed="rId5">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
            <p:cNvSpPr/>
            <p:nvPr/>
          </p:nvSpPr>
          <p:spPr>
            <a:xfrm>
              <a:off x="4426789" y="2479728"/>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6"/>
            <p:cNvSpPr txBox="1"/>
            <p:nvPr/>
          </p:nvSpPr>
          <p:spPr>
            <a:xfrm>
              <a:off x="4426789" y="2479728"/>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200"/>
                <a:buFont typeface="Arial"/>
                <a:buNone/>
              </a:pPr>
              <a:r>
                <a:rPr b="1" i="0" lang="en-GB" u="none" cap="none" strike="noStrike">
                  <a:solidFill>
                    <a:schemeClr val="dk1"/>
                  </a:solidFill>
                </a:rPr>
                <a:t>Integrating static analysis tools (Clippy) for validation.</a:t>
              </a:r>
              <a:endParaRPr b="1" i="0" u="none" cap="none" strike="noStrike">
                <a:solidFill>
                  <a:schemeClr val="dk1"/>
                </a:solidFill>
              </a:endParaRPr>
            </a:p>
          </p:txBody>
        </p:sp>
        <p:sp>
          <p:nvSpPr>
            <p:cNvPr id="234" name="Google Shape;234;p26"/>
            <p:cNvSpPr/>
            <p:nvPr/>
          </p:nvSpPr>
          <p:spPr>
            <a:xfrm>
              <a:off x="7036789" y="1394099"/>
              <a:ext cx="810000" cy="810000"/>
            </a:xfrm>
            <a:prstGeom prst="rect">
              <a:avLst/>
            </a:prstGeom>
            <a:blipFill rotWithShape="1">
              <a:blip r:embed="rId6">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6"/>
            <p:cNvSpPr/>
            <p:nvPr/>
          </p:nvSpPr>
          <p:spPr>
            <a:xfrm>
              <a:off x="6541789" y="2479728"/>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6"/>
            <p:cNvSpPr txBox="1"/>
            <p:nvPr/>
          </p:nvSpPr>
          <p:spPr>
            <a:xfrm>
              <a:off x="6541789" y="2479728"/>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200"/>
                <a:buFont typeface="Arial"/>
                <a:buNone/>
              </a:pPr>
              <a:r>
                <a:rPr b="1" i="0" lang="en-GB" u="none" cap="none" strike="noStrike">
                  <a:solidFill>
                    <a:schemeClr val="dk1"/>
                  </a:solidFill>
                </a:rPr>
                <a:t>Generating a comprehensive vulnerability report.</a:t>
              </a:r>
              <a:endParaRPr b="1" i="0" u="none" cap="none" strike="noStrike">
                <a:solidFill>
                  <a:schemeClr val="dk1"/>
                </a:solidFill>
              </a:endParaRPr>
            </a:p>
          </p:txBody>
        </p:sp>
        <p:sp>
          <p:nvSpPr>
            <p:cNvPr id="237" name="Google Shape;237;p26"/>
            <p:cNvSpPr/>
            <p:nvPr/>
          </p:nvSpPr>
          <p:spPr>
            <a:xfrm>
              <a:off x="9151789" y="1394099"/>
              <a:ext cx="810000" cy="810000"/>
            </a:xfrm>
            <a:prstGeom prst="rect">
              <a:avLst/>
            </a:prstGeom>
            <a:blipFill rotWithShape="1">
              <a:blip r:embed="rId7">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8656789" y="2479728"/>
              <a:ext cx="180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6"/>
            <p:cNvSpPr txBox="1"/>
            <p:nvPr/>
          </p:nvSpPr>
          <p:spPr>
            <a:xfrm>
              <a:off x="8656789" y="2479728"/>
              <a:ext cx="1800000" cy="72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200"/>
                <a:buFont typeface="Arial"/>
                <a:buNone/>
              </a:pPr>
              <a:r>
                <a:rPr b="1" i="0" lang="en-GB" u="none" cap="none" strike="noStrike">
                  <a:solidFill>
                    <a:schemeClr val="dk1"/>
                  </a:solidFill>
                </a:rPr>
                <a:t>Tools used: Rust language, linfa crate, ndarray crate, csv crate.</a:t>
              </a:r>
              <a:endParaRPr b="1" i="0" u="none" cap="none" strike="noStrike">
                <a:solidFill>
                  <a:schemeClr val="dk1"/>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3" name="Shape 243"/>
        <p:cNvGrpSpPr/>
        <p:nvPr/>
      </p:nvGrpSpPr>
      <p:grpSpPr>
        <a:xfrm>
          <a:off x="0" y="0"/>
          <a:ext cx="0" cy="0"/>
          <a:chOff x="0" y="0"/>
          <a:chExt cx="0" cy="0"/>
        </a:xfrm>
      </p:grpSpPr>
      <p:sp>
        <p:nvSpPr>
          <p:cNvPr id="244" name="Google Shape;244;p2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45" name="Google Shape;245;p2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46" name="Google Shape;246;p27"/>
          <p:cNvSpPr txBox="1"/>
          <p:nvPr>
            <p:ph type="title"/>
          </p:nvPr>
        </p:nvSpPr>
        <p:spPr>
          <a:xfrm>
            <a:off x="1952481" y="642158"/>
            <a:ext cx="8278800" cy="13239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lang="en-GB">
                <a:solidFill>
                  <a:srgbClr val="1155CC"/>
                </a:solidFill>
                <a:latin typeface="Times New Roman"/>
                <a:ea typeface="Times New Roman"/>
                <a:cs typeface="Times New Roman"/>
                <a:sym typeface="Times New Roman"/>
              </a:rPr>
              <a:t>Prompt</a:t>
            </a:r>
            <a:endParaRPr>
              <a:solidFill>
                <a:srgbClr val="1155CC"/>
              </a:solidFill>
            </a:endParaRPr>
          </a:p>
        </p:txBody>
      </p:sp>
      <p:sp>
        <p:nvSpPr>
          <p:cNvPr id="247" name="Google Shape;247;p27"/>
          <p:cNvSpPr txBox="1"/>
          <p:nvPr>
            <p:ph idx="1" type="body"/>
          </p:nvPr>
        </p:nvSpPr>
        <p:spPr>
          <a:xfrm>
            <a:off x="1952475" y="2495775"/>
            <a:ext cx="9552300" cy="3273300"/>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None/>
            </a:pPr>
            <a:r>
              <a:rPr b="1" lang="en-GB" sz="1200"/>
              <a:t>You are a Rust programming expert tasked with generating pairs of Rust code snippets (safe and unsafe) that solve the same problem. For a given problem description, generate up to 50 distinct pairs of Rust code snippets. Each pair should consist of: </a:t>
            </a:r>
            <a:endParaRPr b="1" sz="1200"/>
          </a:p>
          <a:p>
            <a:pPr indent="0" lvl="0" marL="0" rtl="0" algn="l">
              <a:lnSpc>
                <a:spcPct val="110000"/>
              </a:lnSpc>
              <a:spcBef>
                <a:spcPts val="0"/>
              </a:spcBef>
              <a:spcAft>
                <a:spcPts val="0"/>
              </a:spcAft>
              <a:buNone/>
            </a:pPr>
            <a:r>
              <a:rPr b="1" lang="en-GB" sz="1200"/>
              <a:t>1. A "Safe Rust" snippet: This code should adhere to Rust's borrow checker rules and memory safety guarantees. It should be the idiomatic and recommended way to solve the problem in most scenarios. Clearly label this section as "Safe Rust:". </a:t>
            </a:r>
            <a:endParaRPr b="1" sz="1200"/>
          </a:p>
          <a:p>
            <a:pPr indent="0" lvl="0" marL="0" rtl="0" algn="l">
              <a:lnSpc>
                <a:spcPct val="110000"/>
              </a:lnSpc>
              <a:spcBef>
                <a:spcPts val="0"/>
              </a:spcBef>
              <a:spcAft>
                <a:spcPts val="0"/>
              </a:spcAft>
              <a:buNone/>
            </a:pPr>
            <a:r>
              <a:rPr b="1" lang="en-GB" sz="1200"/>
              <a:t>2. An "Unsafe Rust" snippet: This code should utilize `unsafe` blocks and demonstrate a way to solve the same problem by circumventing some of Rust's safety checks. Include a clear explanation within a comment block (`/* ... */`) detailing *why* the `unsafe` block is used, what safety invariants are being manually upheld, and the potential risks involved. Clearly label this section as "Unsafe Rust:</a:t>
            </a:r>
            <a:r>
              <a:rPr b="1" lang="en-GB" sz="1200"/>
              <a:t>"</a:t>
            </a:r>
            <a:r>
              <a:rPr b="1" lang="en-GB" sz="1200"/>
              <a:t>. </a:t>
            </a:r>
            <a:endParaRPr b="1" sz="1200"/>
          </a:p>
          <a:p>
            <a:pPr indent="0" lvl="0" marL="0" rtl="0" algn="l">
              <a:lnSpc>
                <a:spcPct val="110000"/>
              </a:lnSpc>
              <a:spcBef>
                <a:spcPts val="0"/>
              </a:spcBef>
              <a:spcAft>
                <a:spcPts val="0"/>
              </a:spcAft>
              <a:buNone/>
            </a:pPr>
            <a:r>
              <a:rPr b="1" lang="en-GB" sz="1200"/>
              <a:t>Ensure that the safe and unsafe examples are semantically equivalent in their outcome for the given problem. The focus is on illustrating the difference in approach and the implications of using `unsafe`. Present each pair of safe and unsafe code snippets clearly separated. Example Problem: Incrementing a mutable static variable. Safe Rust: ```rust static mut COUNTER: usize = 0; fn increment_counter_safe() { // Accessing and modifying a mutable static is inherently unsafe. // This safe wrapper uses interior mutability via a Mutex to // provide safe access. use std::sync::Mutex; static COUNTER_MUTEX: Mutex&lt;usize&gt; = Mutex::new(0); let mut guard = COUNTER_MUTEX.lock().unwrap(); *guard += 1; } fn get_counter_safe() -&gt; usize { use std::sync::Mutex; static COUNTER_MUTEX: Mutex&lt;usize&gt; = Mutex::new(0); *COUNTER_MUTEX.lock().unwrap() } fn main() { increment_counter_safe(); increment_counter_safe(); println!("Counter (safe): {}", get_counter_safe()); }”</a:t>
            </a:r>
            <a:endParaRPr b="1"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1" name="Shape 251"/>
        <p:cNvGrpSpPr/>
        <p:nvPr/>
      </p:nvGrpSpPr>
      <p:grpSpPr>
        <a:xfrm>
          <a:off x="0" y="0"/>
          <a:ext cx="0" cy="0"/>
          <a:chOff x="0" y="0"/>
          <a:chExt cx="0" cy="0"/>
        </a:xfrm>
      </p:grpSpPr>
      <p:sp>
        <p:nvSpPr>
          <p:cNvPr id="252" name="Google Shape;252;p2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p:txBody>
      </p:sp>
      <p:pic>
        <p:nvPicPr>
          <p:cNvPr id="253" name="Google Shape;253;p28" title="Screenshot 2025-04-09 at 12.47.42 PM.png"/>
          <p:cNvPicPr preferRelativeResize="0"/>
          <p:nvPr>
            <p:ph idx="1" type="body"/>
          </p:nvPr>
        </p:nvPicPr>
        <p:blipFill rotWithShape="1">
          <a:blip r:embed="rId3">
            <a:alphaModFix/>
          </a:blip>
          <a:srcRect b="18182" l="0" r="9091" t="0"/>
          <a:stretch/>
        </p:blipFill>
        <p:spPr>
          <a:xfrm>
            <a:off x="20" y="10"/>
            <a:ext cx="12191979" cy="6857990"/>
          </a:xfrm>
          <a:prstGeom prst="rect">
            <a:avLst/>
          </a:prstGeom>
          <a:noFill/>
          <a:ln>
            <a:noFill/>
          </a:ln>
        </p:spPr>
      </p:pic>
      <p:sp>
        <p:nvSpPr>
          <p:cNvPr id="254" name="Google Shape;254;p28"/>
          <p:cNvSpPr/>
          <p:nvPr/>
        </p:nvSpPr>
        <p:spPr>
          <a:xfrm flipH="1" rot="10800000">
            <a:off x="0" y="0"/>
            <a:ext cx="12192000" cy="2462170"/>
          </a:xfrm>
          <a:prstGeom prst="rect">
            <a:avLst/>
          </a:prstGeom>
          <a:gradFill>
            <a:gsLst>
              <a:gs pos="0">
                <a:srgbClr val="000000">
                  <a:alpha val="0"/>
                </a:srgbClr>
              </a:gs>
              <a:gs pos="60000">
                <a:srgbClr val="000000">
                  <a:alpha val="29803"/>
                </a:srgbClr>
              </a:gs>
              <a:gs pos="100000">
                <a:srgbClr val="000000">
                  <a:alpha val="44705"/>
                </a:srgbClr>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t/>
            </a:r>
            <a:endParaRPr/>
          </a:p>
        </p:txBody>
      </p:sp>
      <p:pic>
        <p:nvPicPr>
          <p:cNvPr id="260" name="Google Shape;260;p29" title="Screenshot 2025-04-09 at 12.47.20 PM.png"/>
          <p:cNvPicPr preferRelativeResize="0"/>
          <p:nvPr>
            <p:ph idx="1" type="body"/>
          </p:nvPr>
        </p:nvPicPr>
        <p:blipFill rotWithShape="1">
          <a:blip r:embed="rId3">
            <a:alphaModFix/>
          </a:blip>
          <a:srcRect b="0" l="0" r="14646" t="20412"/>
          <a:stretch/>
        </p:blipFill>
        <p:spPr>
          <a:xfrm>
            <a:off x="0" y="0"/>
            <a:ext cx="12192000" cy="6858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4" name="Shape 264"/>
        <p:cNvGrpSpPr/>
        <p:nvPr/>
      </p:nvGrpSpPr>
      <p:grpSpPr>
        <a:xfrm>
          <a:off x="0" y="0"/>
          <a:ext cx="0" cy="0"/>
          <a:chOff x="0" y="0"/>
          <a:chExt cx="0" cy="0"/>
        </a:xfrm>
      </p:grpSpPr>
      <p:sp>
        <p:nvSpPr>
          <p:cNvPr id="265" name="Google Shape;265;p3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66" name="Google Shape;266;p30"/>
          <p:cNvSpPr txBox="1"/>
          <p:nvPr>
            <p:ph type="title"/>
          </p:nvPr>
        </p:nvSpPr>
        <p:spPr>
          <a:xfrm>
            <a:off x="6861725" y="186600"/>
            <a:ext cx="4361700" cy="77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lang="en-GB">
                <a:solidFill>
                  <a:srgbClr val="1155CC"/>
                </a:solidFill>
                <a:latin typeface="Times New Roman"/>
                <a:ea typeface="Times New Roman"/>
                <a:cs typeface="Times New Roman"/>
                <a:sym typeface="Times New Roman"/>
              </a:rPr>
              <a:t>Report Generation</a:t>
            </a:r>
            <a:endParaRPr>
              <a:solidFill>
                <a:srgbClr val="1155CC"/>
              </a:solidFill>
            </a:endParaRPr>
          </a:p>
        </p:txBody>
      </p:sp>
      <p:pic>
        <p:nvPicPr>
          <p:cNvPr id="267" name="Google Shape;267;p30" title="Screenshot 2025-04-30 at 1.44.49 AM.png"/>
          <p:cNvPicPr preferRelativeResize="0"/>
          <p:nvPr/>
        </p:nvPicPr>
        <p:blipFill rotWithShape="1">
          <a:blip r:embed="rId3">
            <a:alphaModFix/>
          </a:blip>
          <a:srcRect b="0" l="16225" r="25692" t="0"/>
          <a:stretch/>
        </p:blipFill>
        <p:spPr>
          <a:xfrm>
            <a:off x="1" y="10"/>
            <a:ext cx="6373368" cy="6857990"/>
          </a:xfrm>
          <a:prstGeom prst="rect">
            <a:avLst/>
          </a:prstGeom>
          <a:noFill/>
          <a:ln>
            <a:noFill/>
          </a:ln>
        </p:spPr>
      </p:pic>
      <p:sp>
        <p:nvSpPr>
          <p:cNvPr id="268" name="Google Shape;268;p30"/>
          <p:cNvSpPr txBox="1"/>
          <p:nvPr>
            <p:ph idx="1" type="body"/>
          </p:nvPr>
        </p:nvSpPr>
        <p:spPr>
          <a:xfrm>
            <a:off x="6662050" y="1110350"/>
            <a:ext cx="5290500" cy="5458200"/>
          </a:xfrm>
          <a:prstGeom prst="rect">
            <a:avLst/>
          </a:prstGeom>
          <a:noFill/>
          <a:ln>
            <a:noFill/>
          </a:ln>
        </p:spPr>
        <p:txBody>
          <a:bodyPr anchorCtr="0" anchor="t" bIns="45700" lIns="91425" spcFirstLastPara="1" rIns="91425" wrap="square" tIns="45700">
            <a:noAutofit/>
          </a:bodyPr>
          <a:lstStyle/>
          <a:p>
            <a:pPr indent="-304800" lvl="0" marL="457200" rtl="0" algn="l">
              <a:lnSpc>
                <a:spcPct val="115000"/>
              </a:lnSpc>
              <a:spcBef>
                <a:spcPts val="1200"/>
              </a:spcBef>
              <a:spcAft>
                <a:spcPts val="0"/>
              </a:spcAft>
              <a:buSzPts val="1200"/>
              <a:buChar char="●"/>
            </a:pPr>
            <a:r>
              <a:rPr b="1" lang="en-GB" sz="1200"/>
              <a:t>Output File: security_report.csv</a:t>
            </a:r>
            <a:endParaRPr b="1" sz="1200"/>
          </a:p>
          <a:p>
            <a:pPr indent="-304800" lvl="1" marL="914400" rtl="0" algn="l">
              <a:lnSpc>
                <a:spcPct val="115000"/>
              </a:lnSpc>
              <a:spcBef>
                <a:spcPts val="0"/>
              </a:spcBef>
              <a:spcAft>
                <a:spcPts val="0"/>
              </a:spcAft>
              <a:buSzPts val="1200"/>
              <a:buChar char="○"/>
            </a:pPr>
            <a:r>
              <a:rPr b="1" lang="en-GB" sz="1200"/>
              <a:t>Generated by vuln_detector.rs after analyzing Rust code</a:t>
            </a:r>
            <a:endParaRPr b="1" sz="1200"/>
          </a:p>
          <a:p>
            <a:pPr indent="-304800" lvl="1" marL="914400" rtl="0" algn="l">
              <a:lnSpc>
                <a:spcPct val="115000"/>
              </a:lnSpc>
              <a:spcBef>
                <a:spcPts val="0"/>
              </a:spcBef>
              <a:spcAft>
                <a:spcPts val="0"/>
              </a:spcAft>
              <a:buSzPts val="1200"/>
              <a:buChar char="○"/>
            </a:pPr>
            <a:r>
              <a:rPr b="1" lang="en-GB" sz="1200"/>
              <a:t>Stores vulnerability findings and confidence scores</a:t>
            </a:r>
            <a:endParaRPr b="1" sz="1200"/>
          </a:p>
          <a:p>
            <a:pPr indent="-304800" lvl="0" marL="457200" rtl="0" algn="l">
              <a:lnSpc>
                <a:spcPct val="115000"/>
              </a:lnSpc>
              <a:spcBef>
                <a:spcPts val="0"/>
              </a:spcBef>
              <a:spcAft>
                <a:spcPts val="0"/>
              </a:spcAft>
              <a:buSzPts val="1200"/>
              <a:buChar char="●"/>
            </a:pPr>
            <a:r>
              <a:rPr b="1" lang="en-GB" sz="1200"/>
              <a:t>Report Structure</a:t>
            </a:r>
            <a:endParaRPr b="1" sz="1200"/>
          </a:p>
          <a:p>
            <a:pPr indent="-304800" lvl="1" marL="914400" rtl="0" algn="l">
              <a:lnSpc>
                <a:spcPct val="115000"/>
              </a:lnSpc>
              <a:spcBef>
                <a:spcPts val="0"/>
              </a:spcBef>
              <a:spcAft>
                <a:spcPts val="0"/>
              </a:spcAft>
              <a:buSzPts val="1200"/>
              <a:buChar char="○"/>
            </a:pPr>
            <a:r>
              <a:rPr b="1" lang="en-GB" sz="1200"/>
              <a:t>Columns: File Path, Vulnerability Type, Confidence, Details</a:t>
            </a:r>
            <a:endParaRPr b="1" sz="1200"/>
          </a:p>
          <a:p>
            <a:pPr indent="-304800" lvl="1" marL="914400" rtl="0" algn="l">
              <a:lnSpc>
                <a:spcPct val="115000"/>
              </a:lnSpc>
              <a:spcBef>
                <a:spcPts val="0"/>
              </a:spcBef>
              <a:spcAft>
                <a:spcPts val="0"/>
              </a:spcAft>
              <a:buSzPts val="1200"/>
              <a:buChar char="○"/>
            </a:pPr>
            <a:r>
              <a:rPr b="1" lang="en-GB" sz="1200"/>
              <a:t>Example: unsafe_snippet_1.rs, Unsafe Block, 0.90, Unsafe block detected</a:t>
            </a:r>
            <a:endParaRPr b="1" sz="1200"/>
          </a:p>
          <a:p>
            <a:pPr indent="-304800" lvl="0" marL="457200" rtl="0" algn="l">
              <a:lnSpc>
                <a:spcPct val="115000"/>
              </a:lnSpc>
              <a:spcBef>
                <a:spcPts val="0"/>
              </a:spcBef>
              <a:spcAft>
                <a:spcPts val="0"/>
              </a:spcAft>
              <a:buSzPts val="1200"/>
              <a:buChar char="●"/>
            </a:pPr>
            <a:r>
              <a:rPr b="1" lang="en-GB" sz="1200"/>
              <a:t>Content</a:t>
            </a:r>
            <a:endParaRPr b="1" sz="1200"/>
          </a:p>
          <a:p>
            <a:pPr indent="-304800" lvl="1" marL="914400" rtl="0" algn="l">
              <a:lnSpc>
                <a:spcPct val="115000"/>
              </a:lnSpc>
              <a:spcBef>
                <a:spcPts val="0"/>
              </a:spcBef>
              <a:spcAft>
                <a:spcPts val="0"/>
              </a:spcAft>
              <a:buSzPts val="1200"/>
              <a:buChar char="○"/>
            </a:pPr>
            <a:r>
              <a:rPr b="1" lang="en-GB" sz="1200"/>
              <a:t>Vulnerabilities: Unsafe blocks, command injection, path traversal</a:t>
            </a:r>
            <a:endParaRPr b="1" sz="1200"/>
          </a:p>
          <a:p>
            <a:pPr indent="-304800" lvl="1" marL="914400" rtl="0" algn="l">
              <a:lnSpc>
                <a:spcPct val="115000"/>
              </a:lnSpc>
              <a:spcBef>
                <a:spcPts val="0"/>
              </a:spcBef>
              <a:spcAft>
                <a:spcPts val="0"/>
              </a:spcAft>
              <a:buSzPts val="1200"/>
              <a:buChar char="○"/>
            </a:pPr>
            <a:r>
              <a:rPr b="1" lang="en-GB" sz="1200"/>
              <a:t>Confidence: Derived from ML model (LogisticRegression) predictions</a:t>
            </a:r>
            <a:endParaRPr b="1" sz="1200"/>
          </a:p>
          <a:p>
            <a:pPr indent="-304800" lvl="1" marL="914400" rtl="0" algn="l">
              <a:lnSpc>
                <a:spcPct val="115000"/>
              </a:lnSpc>
              <a:spcBef>
                <a:spcPts val="0"/>
              </a:spcBef>
              <a:spcAft>
                <a:spcPts val="0"/>
              </a:spcAft>
              <a:buSzPts val="1200"/>
              <a:buChar char="○"/>
            </a:pPr>
            <a:r>
              <a:rPr b="1" lang="en-GB" sz="1200"/>
              <a:t>Details: Descriptive messages for each issue</a:t>
            </a:r>
            <a:endParaRPr b="1" sz="1200"/>
          </a:p>
          <a:p>
            <a:pPr indent="-304800" lvl="0" marL="457200" rtl="0" algn="l">
              <a:lnSpc>
                <a:spcPct val="115000"/>
              </a:lnSpc>
              <a:spcBef>
                <a:spcPts val="0"/>
              </a:spcBef>
              <a:spcAft>
                <a:spcPts val="0"/>
              </a:spcAft>
              <a:buSzPts val="1200"/>
              <a:buChar char="●"/>
            </a:pPr>
            <a:r>
              <a:rPr b="1" lang="en-GB" sz="1200"/>
              <a:t>Process</a:t>
            </a:r>
            <a:endParaRPr b="1" sz="1200"/>
          </a:p>
          <a:p>
            <a:pPr indent="-304800" lvl="1" marL="914400" rtl="0" algn="l">
              <a:lnSpc>
                <a:spcPct val="115000"/>
              </a:lnSpc>
              <a:spcBef>
                <a:spcPts val="0"/>
              </a:spcBef>
              <a:spcAft>
                <a:spcPts val="0"/>
              </a:spcAft>
              <a:buSzPts val="1200"/>
              <a:buChar char="○"/>
            </a:pPr>
            <a:r>
              <a:rPr b="1" lang="en-GB" sz="1200"/>
              <a:t>Static analysis (static_analysis.rs) extracts features</a:t>
            </a:r>
            <a:endParaRPr b="1" sz="1200"/>
          </a:p>
          <a:p>
            <a:pPr indent="-304800" lvl="1" marL="914400" rtl="0" algn="l">
              <a:lnSpc>
                <a:spcPct val="115000"/>
              </a:lnSpc>
              <a:spcBef>
                <a:spcPts val="0"/>
              </a:spcBef>
              <a:spcAft>
                <a:spcPts val="0"/>
              </a:spcAft>
              <a:buSzPts val="1200"/>
              <a:buChar char="○"/>
            </a:pPr>
            <a:r>
              <a:rPr b="1" lang="en-GB" sz="1200"/>
              <a:t>ML model (ml.rs) predicts vulnerability likelihood</a:t>
            </a:r>
            <a:endParaRPr b="1" sz="1200"/>
          </a:p>
          <a:p>
            <a:pPr indent="-304800" lvl="1" marL="914400" rtl="0" algn="l">
              <a:lnSpc>
                <a:spcPct val="115000"/>
              </a:lnSpc>
              <a:spcBef>
                <a:spcPts val="0"/>
              </a:spcBef>
              <a:spcAft>
                <a:spcPts val="0"/>
              </a:spcAft>
              <a:buSzPts val="1200"/>
              <a:buChar char="○"/>
            </a:pPr>
            <a:r>
              <a:rPr b="1" lang="en-GB" sz="1200"/>
              <a:t>Combined results written to CSV</a:t>
            </a:r>
            <a:endParaRPr b="1" sz="1200"/>
          </a:p>
          <a:p>
            <a:pPr indent="-304800" lvl="0" marL="457200" rtl="0" algn="l">
              <a:lnSpc>
                <a:spcPct val="115000"/>
              </a:lnSpc>
              <a:spcBef>
                <a:spcPts val="0"/>
              </a:spcBef>
              <a:spcAft>
                <a:spcPts val="0"/>
              </a:spcAft>
              <a:buSzPts val="1200"/>
              <a:buChar char="●"/>
            </a:pPr>
            <a:r>
              <a:rPr b="1" lang="en-GB" sz="1200"/>
              <a:t>Significance</a:t>
            </a:r>
            <a:endParaRPr b="1" sz="1200"/>
          </a:p>
          <a:p>
            <a:pPr indent="-304800" lvl="1" marL="914400" rtl="0" algn="l">
              <a:lnSpc>
                <a:spcPct val="115000"/>
              </a:lnSpc>
              <a:spcBef>
                <a:spcPts val="0"/>
              </a:spcBef>
              <a:spcAft>
                <a:spcPts val="0"/>
              </a:spcAft>
              <a:buSzPts val="1200"/>
              <a:buChar char="○"/>
            </a:pPr>
            <a:r>
              <a:rPr b="1" lang="en-GB" sz="1200"/>
              <a:t>Provides actionable insights for developers</a:t>
            </a:r>
            <a:endParaRPr b="1" sz="1200"/>
          </a:p>
          <a:p>
            <a:pPr indent="-304800" lvl="1" marL="914400" rtl="0" algn="l">
              <a:lnSpc>
                <a:spcPct val="115000"/>
              </a:lnSpc>
              <a:spcBef>
                <a:spcPts val="0"/>
              </a:spcBef>
              <a:spcAft>
                <a:spcPts val="0"/>
              </a:spcAft>
              <a:buSzPts val="1200"/>
              <a:buChar char="○"/>
            </a:pPr>
            <a:r>
              <a:rPr b="1" lang="en-GB" sz="1200"/>
              <a:t>Enables automated security audits of Rust codebases</a:t>
            </a:r>
            <a:endParaRPr b="1" sz="1200"/>
          </a:p>
          <a:p>
            <a:pPr indent="-114300" lvl="0" marL="228600" rtl="0" algn="l">
              <a:lnSpc>
                <a:spcPct val="120000"/>
              </a:lnSpc>
              <a:spcBef>
                <a:spcPts val="1200"/>
              </a:spcBef>
              <a:spcAft>
                <a:spcPts val="0"/>
              </a:spcAft>
              <a:buClr>
                <a:schemeClr val="dk1"/>
              </a:buClr>
              <a:buSzPts val="1800"/>
              <a:buNone/>
            </a:pPr>
            <a:r>
              <a:t/>
            </a:r>
            <a:endParaRPr b="1"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2" name="Shape 272"/>
        <p:cNvGrpSpPr/>
        <p:nvPr/>
      </p:nvGrpSpPr>
      <p:grpSpPr>
        <a:xfrm>
          <a:off x="0" y="0"/>
          <a:ext cx="0" cy="0"/>
          <a:chOff x="0" y="0"/>
          <a:chExt cx="0" cy="0"/>
        </a:xfrm>
      </p:grpSpPr>
      <p:sp>
        <p:nvSpPr>
          <p:cNvPr id="273" name="Google Shape;273;p3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74" name="Google Shape;274;p31"/>
          <p:cNvSpPr txBox="1"/>
          <p:nvPr>
            <p:ph type="title"/>
          </p:nvPr>
        </p:nvSpPr>
        <p:spPr>
          <a:xfrm>
            <a:off x="1731821" y="174026"/>
            <a:ext cx="8728500" cy="11328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Arial"/>
              <a:buNone/>
            </a:pPr>
            <a:r>
              <a:rPr lang="en-GB" sz="3700">
                <a:solidFill>
                  <a:srgbClr val="1155CC"/>
                </a:solidFill>
              </a:rPr>
              <a:t>Confusion Matrix</a:t>
            </a:r>
            <a:endParaRPr sz="3700">
              <a:solidFill>
                <a:srgbClr val="1155CC"/>
              </a:solidFill>
            </a:endParaRPr>
          </a:p>
        </p:txBody>
      </p:sp>
      <p:pic>
        <p:nvPicPr>
          <p:cNvPr id="275" name="Google Shape;275;p31" title="Screenshot 2025-04-30 at 1.30.18 AM.png"/>
          <p:cNvPicPr preferRelativeResize="0"/>
          <p:nvPr>
            <p:ph idx="1" type="body"/>
          </p:nvPr>
        </p:nvPicPr>
        <p:blipFill rotWithShape="1">
          <a:blip r:embed="rId3">
            <a:alphaModFix/>
          </a:blip>
          <a:srcRect b="-3" l="0" r="9404" t="0"/>
          <a:stretch/>
        </p:blipFill>
        <p:spPr>
          <a:xfrm>
            <a:off x="-5" y="1708554"/>
            <a:ext cx="6071100" cy="4188300"/>
          </a:xfrm>
          <a:prstGeom prst="rect">
            <a:avLst/>
          </a:prstGeom>
          <a:noFill/>
          <a:ln>
            <a:noFill/>
          </a:ln>
        </p:spPr>
      </p:pic>
      <p:pic>
        <p:nvPicPr>
          <p:cNvPr id="276" name="Google Shape;276;p31" title="confusion matrix.png"/>
          <p:cNvPicPr preferRelativeResize="0"/>
          <p:nvPr/>
        </p:nvPicPr>
        <p:blipFill rotWithShape="1">
          <a:blip r:embed="rId4">
            <a:alphaModFix/>
          </a:blip>
          <a:srcRect b="560" l="0" r="-2" t="513"/>
          <a:stretch/>
        </p:blipFill>
        <p:spPr>
          <a:xfrm>
            <a:off x="6071109" y="1708516"/>
            <a:ext cx="6070114" cy="418837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0" name="Shape 280"/>
        <p:cNvGrpSpPr/>
        <p:nvPr/>
      </p:nvGrpSpPr>
      <p:grpSpPr>
        <a:xfrm>
          <a:off x="0" y="0"/>
          <a:ext cx="0" cy="0"/>
          <a:chOff x="0" y="0"/>
          <a:chExt cx="0" cy="0"/>
        </a:xfrm>
      </p:grpSpPr>
      <p:sp>
        <p:nvSpPr>
          <p:cNvPr id="281" name="Google Shape;281;p3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82" name="Google Shape;282;p32"/>
          <p:cNvSpPr txBox="1"/>
          <p:nvPr>
            <p:ph type="title"/>
          </p:nvPr>
        </p:nvSpPr>
        <p:spPr>
          <a:xfrm>
            <a:off x="1729740" y="454924"/>
            <a:ext cx="8732520" cy="90525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Arial"/>
              <a:buNone/>
            </a:pPr>
            <a:r>
              <a:rPr lang="en-GB" sz="3700">
                <a:solidFill>
                  <a:srgbClr val="1155CC"/>
                </a:solidFill>
              </a:rPr>
              <a:t>Performance Comparison</a:t>
            </a:r>
            <a:endParaRPr sz="3700">
              <a:solidFill>
                <a:srgbClr val="1155CC"/>
              </a:solidFill>
            </a:endParaRPr>
          </a:p>
        </p:txBody>
      </p:sp>
      <p:pic>
        <p:nvPicPr>
          <p:cNvPr id="283" name="Google Shape;283;p32" title="Screenshot 2025-04-30 at 1.36.23 AM.png"/>
          <p:cNvPicPr preferRelativeResize="0"/>
          <p:nvPr/>
        </p:nvPicPr>
        <p:blipFill rotWithShape="1">
          <a:blip r:embed="rId3">
            <a:alphaModFix/>
          </a:blip>
          <a:srcRect b="15508" l="20634" r="24264" t="20953"/>
          <a:stretch/>
        </p:blipFill>
        <p:spPr>
          <a:xfrm>
            <a:off x="650450" y="1660850"/>
            <a:ext cx="5328901" cy="4795926"/>
          </a:xfrm>
          <a:prstGeom prst="rect">
            <a:avLst/>
          </a:prstGeom>
          <a:noFill/>
          <a:ln>
            <a:noFill/>
          </a:ln>
        </p:spPr>
      </p:pic>
      <p:pic>
        <p:nvPicPr>
          <p:cNvPr id="284" name="Google Shape;284;p32" title="Screenshot 2025-04-30 at 1.34.28 AM.png"/>
          <p:cNvPicPr preferRelativeResize="0"/>
          <p:nvPr>
            <p:ph idx="1" type="body"/>
          </p:nvPr>
        </p:nvPicPr>
        <p:blipFill rotWithShape="1">
          <a:blip r:embed="rId4">
            <a:alphaModFix/>
          </a:blip>
          <a:srcRect b="40817" l="34749" r="30981" t="28963"/>
          <a:stretch/>
        </p:blipFill>
        <p:spPr>
          <a:xfrm>
            <a:off x="6210024" y="2362952"/>
            <a:ext cx="5625723" cy="310053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title"/>
          </p:nvPr>
        </p:nvSpPr>
        <p:spPr>
          <a:xfrm>
            <a:off x="612648" y="548640"/>
            <a:ext cx="10653578" cy="113225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GB">
                <a:solidFill>
                  <a:srgbClr val="1155CC"/>
                </a:solidFill>
              </a:rPr>
              <a:t>Comparison</a:t>
            </a:r>
            <a:endParaRPr>
              <a:solidFill>
                <a:srgbClr val="1155CC"/>
              </a:solidFill>
            </a:endParaRPr>
          </a:p>
        </p:txBody>
      </p:sp>
      <p:pic>
        <p:nvPicPr>
          <p:cNvPr id="290" name="Google Shape;290;p33" title="roc curve.png"/>
          <p:cNvPicPr preferRelativeResize="0"/>
          <p:nvPr>
            <p:ph idx="1" type="body"/>
          </p:nvPr>
        </p:nvPicPr>
        <p:blipFill rotWithShape="1">
          <a:blip r:embed="rId3">
            <a:alphaModFix/>
          </a:blip>
          <a:srcRect b="0" l="0" r="0" t="0"/>
          <a:stretch/>
        </p:blipFill>
        <p:spPr>
          <a:xfrm>
            <a:off x="311598" y="1577871"/>
            <a:ext cx="5372100" cy="4445000"/>
          </a:xfrm>
          <a:prstGeom prst="rect">
            <a:avLst/>
          </a:prstGeom>
          <a:noFill/>
          <a:ln>
            <a:noFill/>
          </a:ln>
        </p:spPr>
      </p:pic>
      <p:pic>
        <p:nvPicPr>
          <p:cNvPr id="291" name="Google Shape;291;p33" title="Screenshot 2025-04-30 at 2.22.04 AM.png"/>
          <p:cNvPicPr preferRelativeResize="0"/>
          <p:nvPr/>
        </p:nvPicPr>
        <p:blipFill rotWithShape="1">
          <a:blip r:embed="rId4">
            <a:alphaModFix/>
          </a:blip>
          <a:srcRect b="48569" l="20890" r="41100" t="21089"/>
          <a:stretch/>
        </p:blipFill>
        <p:spPr>
          <a:xfrm>
            <a:off x="6202018" y="1680898"/>
            <a:ext cx="5552660" cy="377052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5" name="Shape 295"/>
        <p:cNvGrpSpPr/>
        <p:nvPr/>
      </p:nvGrpSpPr>
      <p:grpSpPr>
        <a:xfrm>
          <a:off x="0" y="0"/>
          <a:ext cx="0" cy="0"/>
          <a:chOff x="0" y="0"/>
          <a:chExt cx="0" cy="0"/>
        </a:xfrm>
      </p:grpSpPr>
      <p:sp>
        <p:nvSpPr>
          <p:cNvPr id="296" name="Google Shape;296;p3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97" name="Google Shape;297;p34"/>
          <p:cNvSpPr txBox="1"/>
          <p:nvPr>
            <p:ph type="title"/>
          </p:nvPr>
        </p:nvSpPr>
        <p:spPr>
          <a:xfrm>
            <a:off x="1638521" y="5921365"/>
            <a:ext cx="8728500" cy="756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GB">
                <a:solidFill>
                  <a:srgbClr val="1155CC"/>
                </a:solidFill>
              </a:rPr>
              <a:t>Clippy	</a:t>
            </a:r>
            <a:r>
              <a:rPr lang="en-GB"/>
              <a:t>					                    </a:t>
            </a:r>
            <a:r>
              <a:rPr lang="en-GB">
                <a:solidFill>
                  <a:srgbClr val="1155CC"/>
                </a:solidFill>
              </a:rPr>
              <a:t>Miri</a:t>
            </a:r>
            <a:endParaRPr>
              <a:solidFill>
                <a:srgbClr val="1155CC"/>
              </a:solidFill>
            </a:endParaRPr>
          </a:p>
        </p:txBody>
      </p:sp>
      <p:pic>
        <p:nvPicPr>
          <p:cNvPr id="298" name="Google Shape;298;p34" title="Screenshot 2025-04-09 at 2.00.40 PM.png"/>
          <p:cNvPicPr preferRelativeResize="0"/>
          <p:nvPr/>
        </p:nvPicPr>
        <p:blipFill rotWithShape="1">
          <a:blip r:embed="rId3">
            <a:alphaModFix/>
          </a:blip>
          <a:srcRect b="3" l="0" r="22708" t="0"/>
          <a:stretch/>
        </p:blipFill>
        <p:spPr>
          <a:xfrm>
            <a:off x="6121900" y="-460750"/>
            <a:ext cx="6070098" cy="6591002"/>
          </a:xfrm>
          <a:prstGeom prst="rect">
            <a:avLst/>
          </a:prstGeom>
          <a:noFill/>
          <a:ln>
            <a:noFill/>
          </a:ln>
        </p:spPr>
      </p:pic>
      <p:pic>
        <p:nvPicPr>
          <p:cNvPr id="299" name="Google Shape;299;p34" title="Screenshot 2025-04-09 at 2.01.19 PM.png"/>
          <p:cNvPicPr preferRelativeResize="0"/>
          <p:nvPr>
            <p:ph idx="1" type="body"/>
          </p:nvPr>
        </p:nvPicPr>
        <p:blipFill rotWithShape="1">
          <a:blip r:embed="rId4">
            <a:alphaModFix/>
          </a:blip>
          <a:srcRect b="0" l="0" r="22708" t="0"/>
          <a:stretch/>
        </p:blipFill>
        <p:spPr>
          <a:xfrm>
            <a:off x="0" y="-460750"/>
            <a:ext cx="6070200" cy="6591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 name="Shape 110"/>
        <p:cNvGrpSpPr/>
        <p:nvPr/>
      </p:nvGrpSpPr>
      <p:grpSpPr>
        <a:xfrm>
          <a:off x="0" y="0"/>
          <a:ext cx="0" cy="0"/>
          <a:chOff x="0" y="0"/>
          <a:chExt cx="0" cy="0"/>
        </a:xfrm>
      </p:grpSpPr>
      <p:sp>
        <p:nvSpPr>
          <p:cNvPr id="111" name="Google Shape;111;p1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2" name="Google Shape;112;p17"/>
          <p:cNvSpPr txBox="1"/>
          <p:nvPr>
            <p:ph type="title"/>
          </p:nvPr>
        </p:nvSpPr>
        <p:spPr>
          <a:xfrm>
            <a:off x="1032549" y="534913"/>
            <a:ext cx="3492900" cy="5788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b="1" lang="en-GB" sz="4000">
                <a:solidFill>
                  <a:srgbClr val="1155CC"/>
                </a:solidFill>
                <a:latin typeface="Arial"/>
                <a:ea typeface="Arial"/>
                <a:cs typeface="Arial"/>
                <a:sym typeface="Arial"/>
              </a:rPr>
              <a:t>Agenda</a:t>
            </a:r>
            <a:endParaRPr sz="4000">
              <a:solidFill>
                <a:srgbClr val="1155CC"/>
              </a:solidFill>
            </a:endParaRPr>
          </a:p>
        </p:txBody>
      </p:sp>
      <p:grpSp>
        <p:nvGrpSpPr>
          <p:cNvPr id="113" name="Google Shape;113;p17"/>
          <p:cNvGrpSpPr/>
          <p:nvPr/>
        </p:nvGrpSpPr>
        <p:grpSpPr>
          <a:xfrm>
            <a:off x="5047325" y="550883"/>
            <a:ext cx="6071269" cy="5782151"/>
            <a:chOff x="439079" y="2243"/>
            <a:chExt cx="6071269" cy="5782151"/>
          </a:xfrm>
        </p:grpSpPr>
        <p:sp>
          <p:nvSpPr>
            <p:cNvPr id="114" name="Google Shape;114;p17"/>
            <p:cNvSpPr/>
            <p:nvPr/>
          </p:nvSpPr>
          <p:spPr>
            <a:xfrm>
              <a:off x="439090" y="2243"/>
              <a:ext cx="2891075" cy="1734645"/>
            </a:xfrm>
            <a:prstGeom prst="rect">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439090" y="2243"/>
              <a:ext cx="2891075" cy="1734645"/>
            </a:xfrm>
            <a:prstGeom prst="rect">
              <a:avLst/>
            </a:prstGeom>
            <a:noFill/>
            <a:ln>
              <a:noFill/>
            </a:ln>
          </p:spPr>
          <p:txBody>
            <a:bodyPr anchorCtr="0" anchor="ctr" bIns="87625" lIns="87625" spcFirstLastPara="1" rIns="87625" wrap="square" tIns="87625">
              <a:noAutofit/>
            </a:bodyPr>
            <a:lstStyle/>
            <a:p>
              <a:pPr indent="0" lvl="0" marL="0" marR="0" rtl="0" algn="ctr">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Introduction to Rust and System Programming</a:t>
              </a:r>
              <a:endParaRPr b="0" i="0" sz="2300" u="none" cap="none" strike="noStrike">
                <a:solidFill>
                  <a:schemeClr val="lt1"/>
                </a:solidFill>
                <a:latin typeface="Arial"/>
                <a:ea typeface="Arial"/>
                <a:cs typeface="Arial"/>
                <a:sym typeface="Arial"/>
              </a:endParaRPr>
            </a:p>
          </p:txBody>
        </p:sp>
        <p:sp>
          <p:nvSpPr>
            <p:cNvPr id="116" name="Google Shape;116;p17"/>
            <p:cNvSpPr/>
            <p:nvPr/>
          </p:nvSpPr>
          <p:spPr>
            <a:xfrm>
              <a:off x="3619273" y="2243"/>
              <a:ext cx="2891075" cy="1734645"/>
            </a:xfrm>
            <a:prstGeom prst="rect">
              <a:avLst/>
            </a:prstGeom>
            <a:solidFill>
              <a:srgbClr val="E15B3A"/>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txBox="1"/>
            <p:nvPr/>
          </p:nvSpPr>
          <p:spPr>
            <a:xfrm>
              <a:off x="3619273" y="2243"/>
              <a:ext cx="2891075" cy="1734645"/>
            </a:xfrm>
            <a:prstGeom prst="rect">
              <a:avLst/>
            </a:prstGeom>
            <a:noFill/>
            <a:ln>
              <a:noFill/>
            </a:ln>
          </p:spPr>
          <p:txBody>
            <a:bodyPr anchorCtr="0" anchor="ctr" bIns="87625" lIns="87625" spcFirstLastPara="1" rIns="87625" wrap="square" tIns="87625">
              <a:noAutofit/>
            </a:bodyPr>
            <a:lstStyle/>
            <a:p>
              <a:pPr indent="0" lvl="0" marL="0" marR="0" rtl="0" algn="ctr">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Project Overview</a:t>
              </a:r>
              <a:endParaRPr b="0" i="0" sz="2300" u="none" cap="none" strike="noStrike">
                <a:solidFill>
                  <a:schemeClr val="lt1"/>
                </a:solidFill>
                <a:latin typeface="Arial"/>
                <a:ea typeface="Arial"/>
                <a:cs typeface="Arial"/>
                <a:sym typeface="Arial"/>
              </a:endParaRPr>
            </a:p>
          </p:txBody>
        </p:sp>
        <p:sp>
          <p:nvSpPr>
            <p:cNvPr id="118" name="Google Shape;118;p17"/>
            <p:cNvSpPr/>
            <p:nvPr/>
          </p:nvSpPr>
          <p:spPr>
            <a:xfrm>
              <a:off x="439090" y="2025996"/>
              <a:ext cx="2891075" cy="1734645"/>
            </a:xfrm>
            <a:prstGeom prst="rect">
              <a:avLst/>
            </a:prstGeom>
            <a:solidFill>
              <a:schemeClr val="accent4"/>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txBox="1"/>
            <p:nvPr/>
          </p:nvSpPr>
          <p:spPr>
            <a:xfrm>
              <a:off x="439079" y="2025985"/>
              <a:ext cx="2891100" cy="1734600"/>
            </a:xfrm>
            <a:prstGeom prst="rect">
              <a:avLst/>
            </a:prstGeom>
            <a:noFill/>
            <a:ln>
              <a:noFill/>
            </a:ln>
          </p:spPr>
          <p:txBody>
            <a:bodyPr anchorCtr="0" anchor="t" bIns="87625" lIns="87625" spcFirstLastPara="1" rIns="87625" wrap="square" tIns="87625">
              <a:noAutofit/>
            </a:bodyPr>
            <a:lstStyle/>
            <a:p>
              <a:pPr indent="0" lvl="0" marL="0" marR="0" rtl="0" algn="l">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Methodology</a:t>
              </a:r>
              <a:endParaRPr b="0" i="0" sz="2300" u="none" cap="none" strike="noStrike">
                <a:solidFill>
                  <a:schemeClr val="lt1"/>
                </a:solidFill>
                <a:latin typeface="Arial"/>
                <a:ea typeface="Arial"/>
                <a:cs typeface="Arial"/>
                <a:sym typeface="Arial"/>
              </a:endParaRPr>
            </a:p>
            <a:p>
              <a:pPr indent="-203200" lvl="1" marL="171450" marR="0" rtl="0" algn="l">
                <a:lnSpc>
                  <a:spcPct val="90000"/>
                </a:lnSpc>
                <a:spcBef>
                  <a:spcPts val="805"/>
                </a:spcBef>
                <a:spcAft>
                  <a:spcPts val="0"/>
                </a:spcAft>
                <a:buClr>
                  <a:schemeClr val="lt1"/>
                </a:buClr>
                <a:buSzPts val="2300"/>
                <a:buFont typeface="Arial"/>
                <a:buChar char="•"/>
              </a:pPr>
              <a:r>
                <a:rPr b="0" i="0" lang="en-GB" sz="2300" u="none" cap="none" strike="noStrike">
                  <a:solidFill>
                    <a:schemeClr val="lt1"/>
                  </a:solidFill>
                  <a:latin typeface="Arial"/>
                  <a:ea typeface="Arial"/>
                  <a:cs typeface="Arial"/>
                  <a:sym typeface="Arial"/>
                </a:rPr>
                <a:t>Static Analysis</a:t>
              </a:r>
              <a:endParaRPr b="0" i="0" sz="2300" u="none" cap="none" strike="noStrike">
                <a:solidFill>
                  <a:schemeClr val="lt1"/>
                </a:solidFill>
                <a:latin typeface="Arial"/>
                <a:ea typeface="Arial"/>
                <a:cs typeface="Arial"/>
                <a:sym typeface="Arial"/>
              </a:endParaRPr>
            </a:p>
            <a:p>
              <a:pPr indent="-203200" lvl="1" marL="171450" marR="0" rtl="0" algn="l">
                <a:lnSpc>
                  <a:spcPct val="90000"/>
                </a:lnSpc>
                <a:spcBef>
                  <a:spcPts val="270"/>
                </a:spcBef>
                <a:spcAft>
                  <a:spcPts val="0"/>
                </a:spcAft>
                <a:buClr>
                  <a:schemeClr val="lt1"/>
                </a:buClr>
                <a:buSzPts val="2300"/>
                <a:buFont typeface="Arial"/>
                <a:buChar char="•"/>
              </a:pPr>
              <a:r>
                <a:rPr b="0" i="0" lang="en-GB" sz="2300" u="none" cap="none" strike="noStrike">
                  <a:solidFill>
                    <a:schemeClr val="lt1"/>
                  </a:solidFill>
                  <a:latin typeface="Arial"/>
                  <a:ea typeface="Arial"/>
                  <a:cs typeface="Arial"/>
                  <a:sym typeface="Arial"/>
                </a:rPr>
                <a:t>Machine Learning</a:t>
              </a:r>
              <a:endParaRPr b="0" i="0" sz="2300" u="none" cap="none" strike="noStrike">
                <a:solidFill>
                  <a:schemeClr val="lt1"/>
                </a:solidFill>
                <a:latin typeface="Arial"/>
                <a:ea typeface="Arial"/>
                <a:cs typeface="Arial"/>
                <a:sym typeface="Arial"/>
              </a:endParaRPr>
            </a:p>
            <a:p>
              <a:pPr indent="-203200" lvl="1" marL="171450" marR="0" rtl="0" algn="l">
                <a:lnSpc>
                  <a:spcPct val="90000"/>
                </a:lnSpc>
                <a:spcBef>
                  <a:spcPts val="270"/>
                </a:spcBef>
                <a:spcAft>
                  <a:spcPts val="0"/>
                </a:spcAft>
                <a:buClr>
                  <a:schemeClr val="lt1"/>
                </a:buClr>
                <a:buSzPts val="2300"/>
                <a:buFont typeface="Arial"/>
                <a:buChar char="•"/>
              </a:pPr>
              <a:r>
                <a:rPr b="0" i="0" lang="en-GB" sz="2300" u="none" cap="none" strike="noStrike">
                  <a:solidFill>
                    <a:schemeClr val="lt1"/>
                  </a:solidFill>
                  <a:latin typeface="Arial"/>
                  <a:ea typeface="Arial"/>
                  <a:cs typeface="Arial"/>
                  <a:sym typeface="Arial"/>
                </a:rPr>
                <a:t>Data Processing</a:t>
              </a:r>
              <a:endParaRPr b="0" i="0" sz="2300" u="none" cap="none" strike="noStrike">
                <a:solidFill>
                  <a:schemeClr val="lt1"/>
                </a:solidFill>
                <a:latin typeface="Arial"/>
                <a:ea typeface="Arial"/>
                <a:cs typeface="Arial"/>
                <a:sym typeface="Arial"/>
              </a:endParaRPr>
            </a:p>
          </p:txBody>
        </p:sp>
        <p:sp>
          <p:nvSpPr>
            <p:cNvPr id="120" name="Google Shape;120;p17"/>
            <p:cNvSpPr/>
            <p:nvPr/>
          </p:nvSpPr>
          <p:spPr>
            <a:xfrm>
              <a:off x="3619273" y="2025996"/>
              <a:ext cx="2891075" cy="1734645"/>
            </a:xfrm>
            <a:prstGeom prst="rect">
              <a:avLst/>
            </a:prstGeom>
            <a:solidFill>
              <a:srgbClr val="A74A3D"/>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txBox="1"/>
            <p:nvPr/>
          </p:nvSpPr>
          <p:spPr>
            <a:xfrm>
              <a:off x="3619273" y="2025996"/>
              <a:ext cx="2891075" cy="1734645"/>
            </a:xfrm>
            <a:prstGeom prst="rect">
              <a:avLst/>
            </a:prstGeom>
            <a:noFill/>
            <a:ln>
              <a:noFill/>
            </a:ln>
          </p:spPr>
          <p:txBody>
            <a:bodyPr anchorCtr="0" anchor="ctr" bIns="87625" lIns="87625" spcFirstLastPara="1" rIns="87625" wrap="square" tIns="87625">
              <a:noAutofit/>
            </a:bodyPr>
            <a:lstStyle/>
            <a:p>
              <a:pPr indent="0" lvl="0" marL="0" marR="0" rtl="0" algn="ctr">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Key Findings</a:t>
              </a:r>
              <a:endParaRPr b="0" i="0" sz="2300" u="none" cap="none" strike="noStrike">
                <a:solidFill>
                  <a:schemeClr val="lt1"/>
                </a:solidFill>
                <a:latin typeface="Arial"/>
                <a:ea typeface="Arial"/>
                <a:cs typeface="Arial"/>
                <a:sym typeface="Arial"/>
              </a:endParaRPr>
            </a:p>
          </p:txBody>
        </p:sp>
        <p:sp>
          <p:nvSpPr>
            <p:cNvPr id="122" name="Google Shape;122;p17"/>
            <p:cNvSpPr/>
            <p:nvPr/>
          </p:nvSpPr>
          <p:spPr>
            <a:xfrm>
              <a:off x="439090" y="4049749"/>
              <a:ext cx="2891075" cy="1734645"/>
            </a:xfrm>
            <a:prstGeom prst="rect">
              <a:avLst/>
            </a:prstGeom>
            <a:solidFill>
              <a:srgbClr val="3A9070"/>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txBox="1"/>
            <p:nvPr/>
          </p:nvSpPr>
          <p:spPr>
            <a:xfrm>
              <a:off x="439090" y="4049749"/>
              <a:ext cx="2891075" cy="1734645"/>
            </a:xfrm>
            <a:prstGeom prst="rect">
              <a:avLst/>
            </a:prstGeom>
            <a:noFill/>
            <a:ln>
              <a:noFill/>
            </a:ln>
          </p:spPr>
          <p:txBody>
            <a:bodyPr anchorCtr="0" anchor="ctr" bIns="87625" lIns="87625" spcFirstLastPara="1" rIns="87625" wrap="square" tIns="87625">
              <a:noAutofit/>
            </a:bodyPr>
            <a:lstStyle/>
            <a:p>
              <a:pPr indent="0" lvl="0" marL="0" marR="0" rtl="0" algn="ctr">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Challenges and </a:t>
              </a:r>
              <a:r>
                <a:rPr lang="en-GB" sz="2300">
                  <a:solidFill>
                    <a:schemeClr val="lt1"/>
                  </a:solidFill>
                </a:rPr>
                <a:t>Limitations</a:t>
              </a:r>
              <a:endParaRPr b="0" i="0" sz="2300" u="none" cap="none" strike="noStrike">
                <a:solidFill>
                  <a:schemeClr val="lt1"/>
                </a:solidFill>
                <a:latin typeface="Arial"/>
                <a:ea typeface="Arial"/>
                <a:cs typeface="Arial"/>
                <a:sym typeface="Arial"/>
              </a:endParaRPr>
            </a:p>
          </p:txBody>
        </p:sp>
        <p:sp>
          <p:nvSpPr>
            <p:cNvPr id="124" name="Google Shape;124;p17"/>
            <p:cNvSpPr/>
            <p:nvPr/>
          </p:nvSpPr>
          <p:spPr>
            <a:xfrm>
              <a:off x="3619273" y="4049749"/>
              <a:ext cx="2891075" cy="1734645"/>
            </a:xfrm>
            <a:prstGeom prst="rect">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txBox="1"/>
            <p:nvPr/>
          </p:nvSpPr>
          <p:spPr>
            <a:xfrm>
              <a:off x="3619273" y="4049749"/>
              <a:ext cx="2891075" cy="1734645"/>
            </a:xfrm>
            <a:prstGeom prst="rect">
              <a:avLst/>
            </a:prstGeom>
            <a:noFill/>
            <a:ln>
              <a:noFill/>
            </a:ln>
          </p:spPr>
          <p:txBody>
            <a:bodyPr anchorCtr="0" anchor="ctr" bIns="87625" lIns="87625" spcFirstLastPara="1" rIns="87625" wrap="square" tIns="87625">
              <a:noAutofit/>
            </a:bodyPr>
            <a:lstStyle/>
            <a:p>
              <a:pPr indent="0" lvl="0" marL="0" marR="0" rtl="0" algn="ctr">
                <a:lnSpc>
                  <a:spcPct val="90000"/>
                </a:lnSpc>
                <a:spcBef>
                  <a:spcPts val="0"/>
                </a:spcBef>
                <a:spcAft>
                  <a:spcPts val="0"/>
                </a:spcAft>
                <a:buClr>
                  <a:schemeClr val="lt1"/>
                </a:buClr>
                <a:buSzPts val="2300"/>
                <a:buFont typeface="Arial"/>
                <a:buNone/>
              </a:pPr>
              <a:r>
                <a:rPr b="0" i="0" lang="en-GB" sz="2300" u="none" cap="none" strike="noStrike">
                  <a:solidFill>
                    <a:schemeClr val="lt1"/>
                  </a:solidFill>
                  <a:latin typeface="Arial"/>
                  <a:ea typeface="Arial"/>
                  <a:cs typeface="Arial"/>
                  <a:sym typeface="Arial"/>
                </a:rPr>
                <a:t>Future Work</a:t>
              </a:r>
              <a:endParaRPr b="0" i="0" sz="2300" u="none" cap="none" strike="noStrike">
                <a:solidFill>
                  <a:schemeClr val="lt1"/>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sp>
        <p:nvSpPr>
          <p:cNvPr id="304" name="Google Shape;304;p35"/>
          <p:cNvSpPr/>
          <p:nvPr/>
        </p:nvSpPr>
        <p:spPr>
          <a:xfrm>
            <a:off x="0" y="-139950"/>
            <a:ext cx="12192000" cy="6997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05" name="Google Shape;305;p35"/>
          <p:cNvSpPr txBox="1"/>
          <p:nvPr>
            <p:ph type="title"/>
          </p:nvPr>
        </p:nvSpPr>
        <p:spPr>
          <a:xfrm>
            <a:off x="1514856" y="548640"/>
            <a:ext cx="9162288" cy="113225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b="1" lang="en-GB">
                <a:solidFill>
                  <a:srgbClr val="1155CC"/>
                </a:solidFill>
                <a:latin typeface="Arial"/>
                <a:ea typeface="Arial"/>
                <a:cs typeface="Arial"/>
                <a:sym typeface="Arial"/>
              </a:rPr>
              <a:t>Challenges and Limitations</a:t>
            </a:r>
            <a:endParaRPr>
              <a:solidFill>
                <a:srgbClr val="1155CC"/>
              </a:solidFill>
            </a:endParaRPr>
          </a:p>
        </p:txBody>
      </p:sp>
      <p:grpSp>
        <p:nvGrpSpPr>
          <p:cNvPr id="306" name="Google Shape;306;p35"/>
          <p:cNvGrpSpPr/>
          <p:nvPr/>
        </p:nvGrpSpPr>
        <p:grpSpPr>
          <a:xfrm>
            <a:off x="1514900" y="2146931"/>
            <a:ext cx="9162199" cy="3853441"/>
            <a:chOff x="44" y="107819"/>
            <a:chExt cx="9162199" cy="3853441"/>
          </a:xfrm>
        </p:grpSpPr>
        <p:sp>
          <p:nvSpPr>
            <p:cNvPr id="307" name="Google Shape;307;p35"/>
            <p:cNvSpPr/>
            <p:nvPr/>
          </p:nvSpPr>
          <p:spPr>
            <a:xfrm>
              <a:off x="44" y="107819"/>
              <a:ext cx="4281401" cy="691200"/>
            </a:xfrm>
            <a:prstGeom prst="rect">
              <a:avLst/>
            </a:prstGeom>
            <a:solidFill>
              <a:srgbClr val="A74A3D"/>
            </a:solidFill>
            <a:ln cap="flat" cmpd="sng" w="12700">
              <a:solidFill>
                <a:srgbClr val="A74A3D"/>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nvSpPr>
          <p:spPr>
            <a:xfrm>
              <a:off x="44" y="107819"/>
              <a:ext cx="4281401" cy="691200"/>
            </a:xfrm>
            <a:prstGeom prst="rect">
              <a:avLst/>
            </a:prstGeom>
            <a:noFill/>
            <a:ln>
              <a:noFill/>
            </a:ln>
          </p:spPr>
          <p:txBody>
            <a:bodyPr anchorCtr="0" anchor="ctr" bIns="97525" lIns="170675" spcFirstLastPara="1" rIns="170675" wrap="square" tIns="97525">
              <a:noAutofit/>
            </a:bodyPr>
            <a:lstStyle/>
            <a:p>
              <a:pPr indent="0" lvl="0" marL="0" marR="0" rtl="0" algn="ctr">
                <a:lnSpc>
                  <a:spcPct val="90000"/>
                </a:lnSpc>
                <a:spcBef>
                  <a:spcPts val="0"/>
                </a:spcBef>
                <a:spcAft>
                  <a:spcPts val="0"/>
                </a:spcAft>
                <a:buClr>
                  <a:schemeClr val="lt1"/>
                </a:buClr>
                <a:buSzPts val="2400"/>
                <a:buFont typeface="Arial"/>
                <a:buNone/>
              </a:pPr>
              <a:r>
                <a:rPr b="1" i="0" lang="en-GB" sz="2400" u="none" cap="none" strike="noStrike">
                  <a:solidFill>
                    <a:schemeClr val="lt1"/>
                  </a:solidFill>
                  <a:latin typeface="Arial"/>
                  <a:ea typeface="Arial"/>
                  <a:cs typeface="Arial"/>
                  <a:sym typeface="Arial"/>
                </a:rPr>
                <a:t>Challenges</a:t>
              </a:r>
              <a:r>
                <a:rPr b="0" i="0" lang="en-GB" sz="2400" u="none" cap="none" strike="noStrike">
                  <a:solidFill>
                    <a:schemeClr val="lt1"/>
                  </a:solidFill>
                  <a:latin typeface="Arial"/>
                  <a:ea typeface="Arial"/>
                  <a:cs typeface="Arial"/>
                  <a:sym typeface="Arial"/>
                </a:rPr>
                <a:t>:</a:t>
              </a:r>
              <a:endParaRPr b="0" i="0" sz="2400" u="none" cap="none" strike="noStrike">
                <a:solidFill>
                  <a:schemeClr val="lt1"/>
                </a:solidFill>
                <a:latin typeface="Arial"/>
                <a:ea typeface="Arial"/>
                <a:cs typeface="Arial"/>
                <a:sym typeface="Arial"/>
              </a:endParaRPr>
            </a:p>
          </p:txBody>
        </p:sp>
        <p:sp>
          <p:nvSpPr>
            <p:cNvPr id="309" name="Google Shape;309;p35"/>
            <p:cNvSpPr/>
            <p:nvPr/>
          </p:nvSpPr>
          <p:spPr>
            <a:xfrm>
              <a:off x="44" y="799020"/>
              <a:ext cx="4281401" cy="3162240"/>
            </a:xfrm>
            <a:prstGeom prst="rect">
              <a:avLst/>
            </a:prstGeom>
            <a:solidFill>
              <a:srgbClr val="E1CECD">
                <a:alpha val="89803"/>
              </a:srgbClr>
            </a:solidFill>
            <a:ln cap="flat" cmpd="sng" w="12700">
              <a:solidFill>
                <a:srgbClr val="E1CECD">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txBox="1"/>
            <p:nvPr/>
          </p:nvSpPr>
          <p:spPr>
            <a:xfrm>
              <a:off x="44" y="799020"/>
              <a:ext cx="4281401" cy="3162240"/>
            </a:xfrm>
            <a:prstGeom prst="rect">
              <a:avLst/>
            </a:prstGeom>
            <a:noFill/>
            <a:ln>
              <a:noFill/>
            </a:ln>
          </p:spPr>
          <p:txBody>
            <a:bodyPr anchorCtr="0" anchor="t" bIns="192000" lIns="128000" spcFirstLastPara="1" rIns="170675" wrap="square" tIns="128000">
              <a:noAutofit/>
            </a:bodyPr>
            <a:lstStyle/>
            <a:p>
              <a:pPr indent="-222250" lvl="1" marL="228600" marR="0" rtl="0" algn="l">
                <a:lnSpc>
                  <a:spcPct val="90000"/>
                </a:lnSpc>
                <a:spcBef>
                  <a:spcPts val="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Limited dataset size (100 snippets)</a:t>
              </a:r>
              <a:endParaRPr b="0" i="0" sz="2300" u="none" cap="none" strike="noStrike">
                <a:solidFill>
                  <a:schemeClr val="dk1"/>
                </a:solidFill>
                <a:latin typeface="Arial"/>
                <a:ea typeface="Arial"/>
                <a:cs typeface="Arial"/>
                <a:sym typeface="Arial"/>
              </a:endParaRPr>
            </a:p>
            <a:p>
              <a:pPr indent="-222250" lvl="1" marL="228600" marR="0" rtl="0" algn="l">
                <a:lnSpc>
                  <a:spcPct val="90000"/>
                </a:lnSpc>
                <a:spcBef>
                  <a:spcPts val="36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Clippy warnings not fully integrated in static analysis (requires runtime)</a:t>
              </a:r>
              <a:endParaRPr b="0" i="0" sz="2300" u="none" cap="none" strike="noStrike">
                <a:solidFill>
                  <a:schemeClr val="dk1"/>
                </a:solidFill>
                <a:latin typeface="Arial"/>
                <a:ea typeface="Arial"/>
                <a:cs typeface="Arial"/>
                <a:sym typeface="Arial"/>
              </a:endParaRPr>
            </a:p>
            <a:p>
              <a:pPr indent="-222250" lvl="1" marL="228600" marR="0" rtl="0" algn="l">
                <a:lnSpc>
                  <a:spcPct val="90000"/>
                </a:lnSpc>
                <a:spcBef>
                  <a:spcPts val="36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Complex vulnerabilities hard to detect statically</a:t>
              </a:r>
              <a:endParaRPr b="0" i="0" sz="2300" u="none" cap="none" strike="noStrike">
                <a:solidFill>
                  <a:schemeClr val="dk1"/>
                </a:solidFill>
                <a:latin typeface="Arial"/>
                <a:ea typeface="Arial"/>
                <a:cs typeface="Arial"/>
                <a:sym typeface="Arial"/>
              </a:endParaRPr>
            </a:p>
          </p:txBody>
        </p:sp>
        <p:sp>
          <p:nvSpPr>
            <p:cNvPr id="311" name="Google Shape;311;p35"/>
            <p:cNvSpPr/>
            <p:nvPr/>
          </p:nvSpPr>
          <p:spPr>
            <a:xfrm>
              <a:off x="4880842" y="107819"/>
              <a:ext cx="4281401" cy="691200"/>
            </a:xfrm>
            <a:prstGeom prst="rect">
              <a:avLst/>
            </a:prstGeom>
            <a:solidFill>
              <a:srgbClr val="3B8F70"/>
            </a:solidFill>
            <a:ln cap="flat" cmpd="sng" w="12700">
              <a:solidFill>
                <a:srgbClr val="3B8F7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txBox="1"/>
            <p:nvPr/>
          </p:nvSpPr>
          <p:spPr>
            <a:xfrm>
              <a:off x="4880842" y="107819"/>
              <a:ext cx="4281401" cy="691200"/>
            </a:xfrm>
            <a:prstGeom prst="rect">
              <a:avLst/>
            </a:prstGeom>
            <a:noFill/>
            <a:ln>
              <a:noFill/>
            </a:ln>
          </p:spPr>
          <p:txBody>
            <a:bodyPr anchorCtr="0" anchor="ctr" bIns="97525" lIns="170675" spcFirstLastPara="1" rIns="170675" wrap="square" tIns="97525">
              <a:noAutofit/>
            </a:bodyPr>
            <a:lstStyle/>
            <a:p>
              <a:pPr indent="0" lvl="0" marL="0" marR="0" rtl="0" algn="ctr">
                <a:lnSpc>
                  <a:spcPct val="90000"/>
                </a:lnSpc>
                <a:spcBef>
                  <a:spcPts val="0"/>
                </a:spcBef>
                <a:spcAft>
                  <a:spcPts val="0"/>
                </a:spcAft>
                <a:buClr>
                  <a:schemeClr val="lt1"/>
                </a:buClr>
                <a:buSzPts val="2400"/>
                <a:buFont typeface="Arial"/>
                <a:buNone/>
              </a:pPr>
              <a:r>
                <a:rPr b="1" i="0" lang="en-GB" sz="2400" u="none" cap="none" strike="noStrike">
                  <a:solidFill>
                    <a:schemeClr val="lt1"/>
                  </a:solidFill>
                  <a:latin typeface="Arial"/>
                  <a:ea typeface="Arial"/>
                  <a:cs typeface="Arial"/>
                  <a:sym typeface="Arial"/>
                </a:rPr>
                <a:t>Limitations</a:t>
              </a:r>
              <a:r>
                <a:rPr b="0" i="0" lang="en-GB" sz="2400" u="none" cap="none" strike="noStrike">
                  <a:solidFill>
                    <a:schemeClr val="lt1"/>
                  </a:solidFill>
                  <a:latin typeface="Arial"/>
                  <a:ea typeface="Arial"/>
                  <a:cs typeface="Arial"/>
                  <a:sym typeface="Arial"/>
                </a:rPr>
                <a:t>:</a:t>
              </a:r>
              <a:endParaRPr b="0" i="0" sz="2400" u="none" cap="none" strike="noStrike">
                <a:solidFill>
                  <a:schemeClr val="lt1"/>
                </a:solidFill>
                <a:latin typeface="Arial"/>
                <a:ea typeface="Arial"/>
                <a:cs typeface="Arial"/>
                <a:sym typeface="Arial"/>
              </a:endParaRPr>
            </a:p>
          </p:txBody>
        </p:sp>
        <p:sp>
          <p:nvSpPr>
            <p:cNvPr id="313" name="Google Shape;313;p35"/>
            <p:cNvSpPr/>
            <p:nvPr/>
          </p:nvSpPr>
          <p:spPr>
            <a:xfrm>
              <a:off x="4880842" y="799020"/>
              <a:ext cx="4281401" cy="3162240"/>
            </a:xfrm>
            <a:prstGeom prst="rect">
              <a:avLst/>
            </a:prstGeom>
            <a:solidFill>
              <a:srgbClr val="CCDAD4">
                <a:alpha val="89803"/>
              </a:srgbClr>
            </a:solidFill>
            <a:ln cap="flat" cmpd="sng" w="12700">
              <a:solidFill>
                <a:srgbClr val="CCDAD4">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5"/>
            <p:cNvSpPr txBox="1"/>
            <p:nvPr/>
          </p:nvSpPr>
          <p:spPr>
            <a:xfrm>
              <a:off x="4880842" y="799020"/>
              <a:ext cx="4281401" cy="3162240"/>
            </a:xfrm>
            <a:prstGeom prst="rect">
              <a:avLst/>
            </a:prstGeom>
            <a:noFill/>
            <a:ln>
              <a:noFill/>
            </a:ln>
          </p:spPr>
          <p:txBody>
            <a:bodyPr anchorCtr="0" anchor="t" bIns="192000" lIns="128000" spcFirstLastPara="1" rIns="170675" wrap="square" tIns="128000">
              <a:noAutofit/>
            </a:bodyPr>
            <a:lstStyle/>
            <a:p>
              <a:pPr indent="-222250" lvl="1" marL="228600" marR="0" rtl="0" algn="l">
                <a:lnSpc>
                  <a:spcPct val="90000"/>
                </a:lnSpc>
                <a:spcBef>
                  <a:spcPts val="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False positives in regex-based detection (e.g., unwrap() in safe contexts)</a:t>
              </a:r>
              <a:endParaRPr b="0" i="0" sz="2300" u="none" cap="none" strike="noStrike">
                <a:solidFill>
                  <a:schemeClr val="dk1"/>
                </a:solidFill>
                <a:latin typeface="Arial"/>
                <a:ea typeface="Arial"/>
                <a:cs typeface="Arial"/>
                <a:sym typeface="Arial"/>
              </a:endParaRPr>
            </a:p>
            <a:p>
              <a:pPr indent="-222250" lvl="1" marL="228600" marR="0" rtl="0" algn="l">
                <a:lnSpc>
                  <a:spcPct val="90000"/>
                </a:lnSpc>
                <a:spcBef>
                  <a:spcPts val="36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ML model relies on limited features, may miss nuanced vulnerabilities</a:t>
              </a:r>
              <a:endParaRPr b="0" i="0" sz="2300" u="none" cap="none" strike="noStrike">
                <a:solidFill>
                  <a:schemeClr val="dk1"/>
                </a:solidFill>
                <a:latin typeface="Arial"/>
                <a:ea typeface="Arial"/>
                <a:cs typeface="Arial"/>
                <a:sym typeface="Arial"/>
              </a:endParaRPr>
            </a:p>
            <a:p>
              <a:pPr indent="-222250" lvl="1" marL="228600" marR="0" rtl="0" algn="l">
                <a:lnSpc>
                  <a:spcPct val="90000"/>
                </a:lnSpc>
                <a:spcBef>
                  <a:spcPts val="360"/>
                </a:spcBef>
                <a:spcAft>
                  <a:spcPts val="0"/>
                </a:spcAft>
                <a:buClr>
                  <a:schemeClr val="dk1"/>
                </a:buClr>
                <a:buSzPts val="2300"/>
                <a:buFont typeface="Arial"/>
                <a:buChar char="•"/>
              </a:pPr>
              <a:r>
                <a:rPr b="0" i="0" lang="en-GB" sz="2300" u="none" cap="none" strike="noStrike">
                  <a:solidFill>
                    <a:schemeClr val="dk1"/>
                  </a:solidFill>
                  <a:latin typeface="Arial"/>
                  <a:ea typeface="Arial"/>
                  <a:cs typeface="Arial"/>
                  <a:sym typeface="Arial"/>
                </a:rPr>
                <a:t>No dynamic analysis to catch runtime behaviors</a:t>
              </a:r>
              <a:endParaRPr b="0" i="0" sz="2300" u="none" cap="none" strike="noStrike">
                <a:solidFill>
                  <a:schemeClr val="dk1"/>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8" name="Shape 318"/>
        <p:cNvGrpSpPr/>
        <p:nvPr/>
      </p:nvGrpSpPr>
      <p:grpSpPr>
        <a:xfrm>
          <a:off x="0" y="0"/>
          <a:ext cx="0" cy="0"/>
          <a:chOff x="0" y="0"/>
          <a:chExt cx="0" cy="0"/>
        </a:xfrm>
      </p:grpSpPr>
      <p:sp>
        <p:nvSpPr>
          <p:cNvPr id="319" name="Google Shape;319;p3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20" name="Google Shape;320;p36"/>
          <p:cNvSpPr txBox="1"/>
          <p:nvPr>
            <p:ph type="title"/>
          </p:nvPr>
        </p:nvSpPr>
        <p:spPr>
          <a:xfrm>
            <a:off x="609800" y="362047"/>
            <a:ext cx="9162300" cy="738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b="1" lang="en-GB" sz="3700">
                <a:solidFill>
                  <a:srgbClr val="1155CC"/>
                </a:solidFill>
                <a:latin typeface="Arial"/>
                <a:ea typeface="Arial"/>
                <a:cs typeface="Arial"/>
                <a:sym typeface="Arial"/>
              </a:rPr>
              <a:t>Conclusion</a:t>
            </a:r>
            <a:endParaRPr sz="3700">
              <a:solidFill>
                <a:srgbClr val="1155CC"/>
              </a:solidFill>
            </a:endParaRPr>
          </a:p>
        </p:txBody>
      </p:sp>
      <p:grpSp>
        <p:nvGrpSpPr>
          <p:cNvPr id="321" name="Google Shape;321;p36"/>
          <p:cNvGrpSpPr/>
          <p:nvPr/>
        </p:nvGrpSpPr>
        <p:grpSpPr>
          <a:xfrm>
            <a:off x="522525" y="1418241"/>
            <a:ext cx="10972689" cy="4463251"/>
            <a:chOff x="4473" y="226530"/>
            <a:chExt cx="8848229" cy="3616018"/>
          </a:xfrm>
        </p:grpSpPr>
        <p:sp>
          <p:nvSpPr>
            <p:cNvPr id="322" name="Google Shape;322;p36"/>
            <p:cNvSpPr/>
            <p:nvPr/>
          </p:nvSpPr>
          <p:spPr>
            <a:xfrm>
              <a:off x="1530030" y="876053"/>
              <a:ext cx="1220445" cy="71"/>
            </a:xfrm>
            <a:prstGeom prst="rect">
              <a:avLst/>
            </a:prstGeom>
            <a:solidFill>
              <a:srgbClr val="E1CECD">
                <a:alpha val="89803"/>
              </a:srgbClr>
            </a:solidFill>
            <a:ln cap="flat" cmpd="sng" w="12700">
              <a:solidFill>
                <a:srgbClr val="E1CECD">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6"/>
            <p:cNvSpPr/>
            <p:nvPr/>
          </p:nvSpPr>
          <p:spPr>
            <a:xfrm>
              <a:off x="2823702" y="773571"/>
              <a:ext cx="140351" cy="263326"/>
            </a:xfrm>
            <a:prstGeom prst="chevron">
              <a:avLst>
                <a:gd fmla="val 90000" name="adj"/>
              </a:avLst>
            </a:prstGeom>
            <a:solidFill>
              <a:srgbClr val="DFD3CC">
                <a:alpha val="89803"/>
              </a:srgbClr>
            </a:solidFill>
            <a:ln cap="flat" cmpd="sng" w="12700">
              <a:solidFill>
                <a:srgbClr val="DFD3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6"/>
            <p:cNvSpPr/>
            <p:nvPr/>
          </p:nvSpPr>
          <p:spPr>
            <a:xfrm>
              <a:off x="727916" y="226530"/>
              <a:ext cx="1299116" cy="1299116"/>
            </a:xfrm>
            <a:prstGeom prst="ellipse">
              <a:avLst/>
            </a:prstGeom>
            <a:solidFill>
              <a:srgbClr val="A74A3D"/>
            </a:solidFill>
            <a:ln cap="flat" cmpd="sng" w="12700">
              <a:solidFill>
                <a:srgbClr val="A74A3D"/>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6"/>
            <p:cNvSpPr txBox="1"/>
            <p:nvPr/>
          </p:nvSpPr>
          <p:spPr>
            <a:xfrm>
              <a:off x="918167" y="416781"/>
              <a:ext cx="918614" cy="918614"/>
            </a:xfrm>
            <a:prstGeom prst="rect">
              <a:avLst/>
            </a:prstGeom>
            <a:noFill/>
            <a:ln>
              <a:noFill/>
            </a:ln>
          </p:spPr>
          <p:txBody>
            <a:bodyPr anchorCtr="0" anchor="ctr" bIns="50400" lIns="50400" spcFirstLastPara="1" rIns="50400" wrap="square" tIns="50400">
              <a:noAutofit/>
            </a:bodyPr>
            <a:lstStyle/>
            <a:p>
              <a:pPr indent="0" lvl="0" marL="0" marR="0" rtl="0" algn="ctr">
                <a:lnSpc>
                  <a:spcPct val="90000"/>
                </a:lnSpc>
                <a:spcBef>
                  <a:spcPts val="0"/>
                </a:spcBef>
                <a:spcAft>
                  <a:spcPts val="0"/>
                </a:spcAft>
                <a:buClr>
                  <a:schemeClr val="lt1"/>
                </a:buClr>
                <a:buSzPts val="5500"/>
                <a:buFont typeface="Arial"/>
                <a:buNone/>
              </a:pPr>
              <a:r>
                <a:rPr b="0" i="0" lang="en-GB" sz="5500" u="none" cap="none" strike="noStrike">
                  <a:solidFill>
                    <a:schemeClr val="lt1"/>
                  </a:solidFill>
                  <a:latin typeface="Arial"/>
                  <a:ea typeface="Arial"/>
                  <a:cs typeface="Arial"/>
                  <a:sym typeface="Arial"/>
                </a:rPr>
                <a:t>1</a:t>
              </a:r>
              <a:endParaRPr/>
            </a:p>
          </p:txBody>
        </p:sp>
        <p:sp>
          <p:nvSpPr>
            <p:cNvPr id="326" name="Google Shape;326;p36"/>
            <p:cNvSpPr/>
            <p:nvPr/>
          </p:nvSpPr>
          <p:spPr>
            <a:xfrm>
              <a:off x="4473" y="1691065"/>
              <a:ext cx="2746002" cy="2149874"/>
            </a:xfrm>
            <a:prstGeom prst="upArrowCallout">
              <a:avLst>
                <a:gd fmla="val 50000" name="adj1"/>
                <a:gd fmla="val 20000" name="adj2"/>
                <a:gd fmla="val 20000" name="adj3"/>
                <a:gd fmla="val 100000" name="adj4"/>
              </a:avLst>
            </a:prstGeom>
            <a:solidFill>
              <a:srgbClr val="DFD8CC">
                <a:alpha val="89803"/>
              </a:srgbClr>
            </a:solidFill>
            <a:ln cap="flat" cmpd="sng" w="12700">
              <a:solidFill>
                <a:srgbClr val="DFD8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6"/>
            <p:cNvSpPr txBox="1"/>
            <p:nvPr/>
          </p:nvSpPr>
          <p:spPr>
            <a:xfrm>
              <a:off x="4554" y="2030333"/>
              <a:ext cx="2881500" cy="1719900"/>
            </a:xfrm>
            <a:prstGeom prst="rect">
              <a:avLst/>
            </a:prstGeom>
            <a:noFill/>
            <a:ln>
              <a:noFill/>
            </a:ln>
          </p:spPr>
          <p:txBody>
            <a:bodyPr anchorCtr="0" anchor="t" bIns="165100" lIns="216600" spcFirstLastPara="1" rIns="216600" wrap="square" tIns="165100">
              <a:noAutofit/>
            </a:bodyPr>
            <a:lstStyle/>
            <a:p>
              <a:pPr indent="0" lvl="0" marL="0" marR="0" rtl="0" algn="l">
                <a:lnSpc>
                  <a:spcPct val="90000"/>
                </a:lnSpc>
                <a:spcBef>
                  <a:spcPts val="0"/>
                </a:spcBef>
                <a:spcAft>
                  <a:spcPts val="0"/>
                </a:spcAft>
                <a:buClr>
                  <a:schemeClr val="dk1"/>
                </a:buClr>
                <a:buSzPts val="1100"/>
                <a:buFont typeface="Arial"/>
                <a:buNone/>
              </a:pPr>
              <a:r>
                <a:rPr b="1" i="0" lang="en-GB" sz="1600" u="none" cap="none" strike="noStrike">
                  <a:solidFill>
                    <a:srgbClr val="741B47"/>
                  </a:solidFill>
                  <a:latin typeface="Arial"/>
                  <a:ea typeface="Arial"/>
                  <a:cs typeface="Arial"/>
                  <a:sym typeface="Arial"/>
                </a:rPr>
                <a:t>Summary</a:t>
              </a:r>
              <a:r>
                <a:rPr b="0" i="0" lang="en-GB" sz="1600" u="none" cap="none" strike="noStrike">
                  <a:solidFill>
                    <a:srgbClr val="741B47"/>
                  </a:solidFill>
                  <a:latin typeface="Arial"/>
                  <a:ea typeface="Arial"/>
                  <a:cs typeface="Arial"/>
                  <a:sym typeface="Arial"/>
                </a:rPr>
                <a:t>:</a:t>
              </a:r>
              <a:endParaRPr b="0" i="0" sz="1600" u="none" cap="none" strike="noStrike">
                <a:solidFill>
                  <a:srgbClr val="741B47"/>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100"/>
                <a:buFont typeface="Arial"/>
                <a:buNone/>
              </a:pPr>
              <a:r>
                <a:t/>
              </a:r>
              <a:endParaRPr>
                <a:solidFill>
                  <a:srgbClr val="741B47"/>
                </a:solidFill>
              </a:endParaRPr>
            </a:p>
            <a:p>
              <a:pPr indent="-88900" lvl="1" marL="57150" marR="0" rtl="0" algn="l">
                <a:lnSpc>
                  <a:spcPct val="90000"/>
                </a:lnSpc>
                <a:spcBef>
                  <a:spcPts val="385"/>
                </a:spcBef>
                <a:spcAft>
                  <a:spcPts val="0"/>
                </a:spcAft>
                <a:buClr>
                  <a:schemeClr val="dk1"/>
                </a:buClr>
                <a:buSzPts val="1400"/>
                <a:buChar char="•"/>
              </a:pPr>
              <a:r>
                <a:rPr b="1" lang="en-GB">
                  <a:solidFill>
                    <a:schemeClr val="dk1"/>
                  </a:solidFill>
                </a:rPr>
                <a:t> </a:t>
              </a:r>
              <a:r>
                <a:rPr b="1" i="0" lang="en-GB" u="none" cap="none" strike="noStrike">
                  <a:solidFill>
                    <a:schemeClr val="dk1"/>
                  </a:solidFill>
                </a:rPr>
                <a:t>Developed a hybrid ML and static analysis tool for Rust vulnerability detection</a:t>
              </a:r>
              <a:endParaRPr b="1" i="0" u="none" cap="none" strike="noStrike">
                <a:solidFill>
                  <a:schemeClr val="dk1"/>
                </a:solidFill>
              </a:endParaRPr>
            </a:p>
            <a:p>
              <a:pPr indent="-88900" lvl="1" marL="57150" marR="0" rtl="0" algn="l">
                <a:lnSpc>
                  <a:spcPct val="90000"/>
                </a:lnSpc>
                <a:spcBef>
                  <a:spcPts val="165"/>
                </a:spcBef>
                <a:spcAft>
                  <a:spcPts val="0"/>
                </a:spcAft>
                <a:buClr>
                  <a:schemeClr val="dk1"/>
                </a:buClr>
                <a:buSzPts val="1400"/>
                <a:buChar char="•"/>
              </a:pPr>
              <a:r>
                <a:rPr b="1" lang="en-GB">
                  <a:solidFill>
                    <a:schemeClr val="dk1"/>
                  </a:solidFill>
                </a:rPr>
                <a:t> </a:t>
              </a:r>
              <a:r>
                <a:rPr b="1" i="0" lang="en-GB" u="none" cap="none" strike="noStrike">
                  <a:solidFill>
                    <a:schemeClr val="dk1"/>
                  </a:solidFill>
                </a:rPr>
                <a:t>Successfully identifies key system programming vulnerabilities</a:t>
              </a:r>
              <a:endParaRPr b="1" i="0" u="none" cap="none" strike="noStrike">
                <a:solidFill>
                  <a:schemeClr val="dk1"/>
                </a:solidFill>
              </a:endParaRPr>
            </a:p>
            <a:p>
              <a:pPr indent="-88900" lvl="1" marL="57150" marR="0" rtl="0" algn="l">
                <a:lnSpc>
                  <a:spcPct val="90000"/>
                </a:lnSpc>
                <a:spcBef>
                  <a:spcPts val="165"/>
                </a:spcBef>
                <a:spcAft>
                  <a:spcPts val="0"/>
                </a:spcAft>
                <a:buClr>
                  <a:schemeClr val="dk1"/>
                </a:buClr>
                <a:buSzPts val="1400"/>
                <a:buChar char="•"/>
              </a:pPr>
              <a:r>
                <a:rPr b="1" lang="en-GB">
                  <a:solidFill>
                    <a:schemeClr val="dk1"/>
                  </a:solidFill>
                </a:rPr>
                <a:t> </a:t>
              </a:r>
              <a:r>
                <a:rPr b="1" i="0" lang="en-GB" u="none" cap="none" strike="noStrike">
                  <a:solidFill>
                    <a:schemeClr val="dk1"/>
                  </a:solidFill>
                </a:rPr>
                <a:t>Generates detailed security reports for developers</a:t>
              </a:r>
              <a:endParaRPr b="1" i="0" u="none" cap="none" strike="noStrike">
                <a:solidFill>
                  <a:schemeClr val="dk1"/>
                </a:solidFill>
              </a:endParaRPr>
            </a:p>
          </p:txBody>
        </p:sp>
        <p:sp>
          <p:nvSpPr>
            <p:cNvPr id="328" name="Google Shape;328;p36"/>
            <p:cNvSpPr/>
            <p:nvPr/>
          </p:nvSpPr>
          <p:spPr>
            <a:xfrm>
              <a:off x="3055587" y="876766"/>
              <a:ext cx="2746002" cy="72"/>
            </a:xfrm>
            <a:prstGeom prst="rect">
              <a:avLst/>
            </a:prstGeom>
            <a:solidFill>
              <a:srgbClr val="DEDDCC">
                <a:alpha val="89803"/>
              </a:srgbClr>
            </a:solidFill>
            <a:ln cap="flat" cmpd="sng" w="12700">
              <a:solidFill>
                <a:srgbClr val="DEDD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6"/>
            <p:cNvSpPr/>
            <p:nvPr/>
          </p:nvSpPr>
          <p:spPr>
            <a:xfrm>
              <a:off x="5874816" y="774172"/>
              <a:ext cx="140351" cy="263905"/>
            </a:xfrm>
            <a:prstGeom prst="chevron">
              <a:avLst>
                <a:gd fmla="val 90000" name="adj"/>
              </a:avLst>
            </a:prstGeom>
            <a:solidFill>
              <a:srgbClr val="D8DDCC">
                <a:alpha val="89803"/>
              </a:srgbClr>
            </a:solidFill>
            <a:ln cap="flat" cmpd="sng" w="12700">
              <a:solidFill>
                <a:srgbClr val="D8DD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6"/>
            <p:cNvSpPr/>
            <p:nvPr/>
          </p:nvSpPr>
          <p:spPr>
            <a:xfrm>
              <a:off x="3779030" y="227244"/>
              <a:ext cx="1299116" cy="1299116"/>
            </a:xfrm>
            <a:prstGeom prst="ellipse">
              <a:avLst/>
            </a:prstGeom>
            <a:solidFill>
              <a:srgbClr val="779A3D"/>
            </a:solidFill>
            <a:ln cap="flat" cmpd="sng" w="12700">
              <a:solidFill>
                <a:srgbClr val="779A3D"/>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6"/>
            <p:cNvSpPr txBox="1"/>
            <p:nvPr/>
          </p:nvSpPr>
          <p:spPr>
            <a:xfrm>
              <a:off x="3969281" y="417495"/>
              <a:ext cx="918614" cy="918614"/>
            </a:xfrm>
            <a:prstGeom prst="rect">
              <a:avLst/>
            </a:prstGeom>
            <a:noFill/>
            <a:ln>
              <a:noFill/>
            </a:ln>
          </p:spPr>
          <p:txBody>
            <a:bodyPr anchorCtr="0" anchor="ctr" bIns="50400" lIns="50400" spcFirstLastPara="1" rIns="50400" wrap="square" tIns="50400">
              <a:noAutofit/>
            </a:bodyPr>
            <a:lstStyle/>
            <a:p>
              <a:pPr indent="0" lvl="0" marL="0" marR="0" rtl="0" algn="ctr">
                <a:lnSpc>
                  <a:spcPct val="90000"/>
                </a:lnSpc>
                <a:spcBef>
                  <a:spcPts val="0"/>
                </a:spcBef>
                <a:spcAft>
                  <a:spcPts val="0"/>
                </a:spcAft>
                <a:buClr>
                  <a:schemeClr val="lt1"/>
                </a:buClr>
                <a:buSzPts val="5500"/>
                <a:buFont typeface="Arial"/>
                <a:buNone/>
              </a:pPr>
              <a:r>
                <a:rPr b="0" i="0" lang="en-GB" sz="5500" u="none" cap="none" strike="noStrike">
                  <a:solidFill>
                    <a:schemeClr val="lt1"/>
                  </a:solidFill>
                  <a:latin typeface="Arial"/>
                  <a:ea typeface="Arial"/>
                  <a:cs typeface="Arial"/>
                  <a:sym typeface="Arial"/>
                </a:rPr>
                <a:t>2</a:t>
              </a:r>
              <a:endParaRPr/>
            </a:p>
          </p:txBody>
        </p:sp>
        <p:sp>
          <p:nvSpPr>
            <p:cNvPr id="332" name="Google Shape;332;p36"/>
            <p:cNvSpPr/>
            <p:nvPr/>
          </p:nvSpPr>
          <p:spPr>
            <a:xfrm>
              <a:off x="3055587" y="1692674"/>
              <a:ext cx="2746002" cy="2149874"/>
            </a:xfrm>
            <a:prstGeom prst="upArrowCallout">
              <a:avLst>
                <a:gd fmla="val 50000" name="adj1"/>
                <a:gd fmla="val 20000" name="adj2"/>
                <a:gd fmla="val 20000" name="adj3"/>
                <a:gd fmla="val 100000" name="adj4"/>
              </a:avLst>
            </a:prstGeom>
            <a:solidFill>
              <a:srgbClr val="D3DCCC">
                <a:alpha val="89803"/>
              </a:srgbClr>
            </a:solidFill>
            <a:ln cap="flat" cmpd="sng" w="12700">
              <a:solidFill>
                <a:srgbClr val="D3DC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6"/>
            <p:cNvSpPr txBox="1"/>
            <p:nvPr/>
          </p:nvSpPr>
          <p:spPr>
            <a:xfrm>
              <a:off x="3055637" y="2069745"/>
              <a:ext cx="2745900" cy="1719900"/>
            </a:xfrm>
            <a:prstGeom prst="rect">
              <a:avLst/>
            </a:prstGeom>
            <a:noFill/>
            <a:ln>
              <a:noFill/>
            </a:ln>
          </p:spPr>
          <p:txBody>
            <a:bodyPr anchorCtr="0" anchor="t" bIns="165100" lIns="216600" spcFirstLastPara="1" rIns="216600" wrap="square" tIns="165100">
              <a:noAutofit/>
            </a:bodyPr>
            <a:lstStyle/>
            <a:p>
              <a:pPr indent="0" lvl="0" marL="0" marR="0" rtl="0" algn="l">
                <a:lnSpc>
                  <a:spcPct val="90000"/>
                </a:lnSpc>
                <a:spcBef>
                  <a:spcPts val="0"/>
                </a:spcBef>
                <a:spcAft>
                  <a:spcPts val="0"/>
                </a:spcAft>
                <a:buClr>
                  <a:schemeClr val="dk1"/>
                </a:buClr>
                <a:buSzPts val="1100"/>
                <a:buFont typeface="Arial"/>
                <a:buNone/>
              </a:pPr>
              <a:r>
                <a:rPr b="1" i="0" lang="en-GB" sz="1600" u="none" cap="none" strike="noStrike">
                  <a:solidFill>
                    <a:srgbClr val="741B47"/>
                  </a:solidFill>
                  <a:latin typeface="Arial"/>
                  <a:ea typeface="Arial"/>
                  <a:cs typeface="Arial"/>
                  <a:sym typeface="Arial"/>
                </a:rPr>
                <a:t>Impact</a:t>
              </a:r>
              <a:r>
                <a:rPr b="0" i="0" lang="en-GB" sz="1600" u="none" cap="none" strike="noStrike">
                  <a:solidFill>
                    <a:srgbClr val="741B47"/>
                  </a:solidFill>
                  <a:latin typeface="Arial"/>
                  <a:ea typeface="Arial"/>
                  <a:cs typeface="Arial"/>
                  <a:sym typeface="Arial"/>
                </a:rPr>
                <a:t>:</a:t>
              </a:r>
              <a:endParaRPr b="0" i="0" sz="1600" u="none" cap="none" strike="noStrike">
                <a:solidFill>
                  <a:srgbClr val="741B47"/>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100"/>
                <a:buFont typeface="Arial"/>
                <a:buNone/>
              </a:pPr>
              <a:r>
                <a:t/>
              </a:r>
              <a:endParaRPr>
                <a:solidFill>
                  <a:schemeClr val="dk1"/>
                </a:solidFill>
              </a:endParaRPr>
            </a:p>
            <a:p>
              <a:pPr indent="-88900" lvl="1" marL="57150" marR="0" rtl="0" algn="l">
                <a:lnSpc>
                  <a:spcPct val="90000"/>
                </a:lnSpc>
                <a:spcBef>
                  <a:spcPts val="385"/>
                </a:spcBef>
                <a:spcAft>
                  <a:spcPts val="0"/>
                </a:spcAft>
                <a:buClr>
                  <a:schemeClr val="dk1"/>
                </a:buClr>
                <a:buSzPts val="1400"/>
                <a:buChar char="•"/>
              </a:pPr>
              <a:r>
                <a:rPr b="1" lang="en-GB">
                  <a:solidFill>
                    <a:schemeClr val="dk1"/>
                  </a:solidFill>
                </a:rPr>
                <a:t> </a:t>
              </a:r>
              <a:r>
                <a:rPr b="1" i="0" lang="en-GB" u="none" cap="none" strike="noStrike">
                  <a:solidFill>
                    <a:schemeClr val="dk1"/>
                  </a:solidFill>
                </a:rPr>
                <a:t>Enhances Rust code safety in critical systems</a:t>
              </a:r>
              <a:endParaRPr b="1" i="0" u="none" cap="none" strike="noStrike">
                <a:solidFill>
                  <a:schemeClr val="dk1"/>
                </a:solidFill>
              </a:endParaRPr>
            </a:p>
            <a:p>
              <a:pPr indent="-88900" lvl="1" marL="57150" marR="0" rtl="0" algn="l">
                <a:lnSpc>
                  <a:spcPct val="90000"/>
                </a:lnSpc>
                <a:spcBef>
                  <a:spcPts val="165"/>
                </a:spcBef>
                <a:spcAft>
                  <a:spcPts val="0"/>
                </a:spcAft>
                <a:buClr>
                  <a:schemeClr val="dk1"/>
                </a:buClr>
                <a:buSzPts val="1400"/>
                <a:buChar char="•"/>
              </a:pPr>
              <a:r>
                <a:rPr b="1" lang="en-GB">
                  <a:solidFill>
                    <a:schemeClr val="dk1"/>
                  </a:solidFill>
                </a:rPr>
                <a:t> </a:t>
              </a:r>
              <a:r>
                <a:rPr b="1" i="0" lang="en-GB" u="none" cap="none" strike="noStrike">
                  <a:solidFill>
                    <a:schemeClr val="dk1"/>
                  </a:solidFill>
                </a:rPr>
                <a:t>Provides a foundation for scalable security analysis</a:t>
              </a:r>
              <a:endParaRPr b="1" i="0" u="none" cap="none" strike="noStrike">
                <a:solidFill>
                  <a:schemeClr val="dk1"/>
                </a:solidFill>
              </a:endParaRPr>
            </a:p>
          </p:txBody>
        </p:sp>
        <p:sp>
          <p:nvSpPr>
            <p:cNvPr id="334" name="Google Shape;334;p36"/>
            <p:cNvSpPr/>
            <p:nvPr/>
          </p:nvSpPr>
          <p:spPr>
            <a:xfrm>
              <a:off x="6106700" y="876766"/>
              <a:ext cx="1373001" cy="72"/>
            </a:xfrm>
            <a:prstGeom prst="rect">
              <a:avLst/>
            </a:prstGeom>
            <a:solidFill>
              <a:srgbClr val="CDDCCC">
                <a:alpha val="89803"/>
              </a:srgbClr>
            </a:solidFill>
            <a:ln cap="flat" cmpd="sng" w="12700">
              <a:solidFill>
                <a:srgbClr val="CDDC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6"/>
            <p:cNvSpPr/>
            <p:nvPr/>
          </p:nvSpPr>
          <p:spPr>
            <a:xfrm>
              <a:off x="6830143" y="227244"/>
              <a:ext cx="1299116" cy="1299116"/>
            </a:xfrm>
            <a:prstGeom prst="ellipse">
              <a:avLst/>
            </a:prstGeom>
            <a:solidFill>
              <a:srgbClr val="3B8F70"/>
            </a:solidFill>
            <a:ln cap="flat" cmpd="sng" w="12700">
              <a:solidFill>
                <a:srgbClr val="3B8F7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6"/>
            <p:cNvSpPr txBox="1"/>
            <p:nvPr/>
          </p:nvSpPr>
          <p:spPr>
            <a:xfrm>
              <a:off x="7020394" y="417495"/>
              <a:ext cx="918614" cy="918614"/>
            </a:xfrm>
            <a:prstGeom prst="rect">
              <a:avLst/>
            </a:prstGeom>
            <a:noFill/>
            <a:ln>
              <a:noFill/>
            </a:ln>
          </p:spPr>
          <p:txBody>
            <a:bodyPr anchorCtr="0" anchor="ctr" bIns="50400" lIns="50400" spcFirstLastPara="1" rIns="50400" wrap="square" tIns="50400">
              <a:noAutofit/>
            </a:bodyPr>
            <a:lstStyle/>
            <a:p>
              <a:pPr indent="0" lvl="0" marL="0" marR="0" rtl="0" algn="ctr">
                <a:lnSpc>
                  <a:spcPct val="90000"/>
                </a:lnSpc>
                <a:spcBef>
                  <a:spcPts val="0"/>
                </a:spcBef>
                <a:spcAft>
                  <a:spcPts val="0"/>
                </a:spcAft>
                <a:buClr>
                  <a:schemeClr val="lt1"/>
                </a:buClr>
                <a:buSzPts val="5500"/>
                <a:buFont typeface="Arial"/>
                <a:buNone/>
              </a:pPr>
              <a:r>
                <a:rPr b="0" i="0" lang="en-GB" sz="5500" u="none" cap="none" strike="noStrike">
                  <a:solidFill>
                    <a:schemeClr val="lt1"/>
                  </a:solidFill>
                  <a:latin typeface="Arial"/>
                  <a:ea typeface="Arial"/>
                  <a:cs typeface="Arial"/>
                  <a:sym typeface="Arial"/>
                </a:rPr>
                <a:t>3</a:t>
              </a:r>
              <a:endParaRPr/>
            </a:p>
          </p:txBody>
        </p:sp>
        <p:sp>
          <p:nvSpPr>
            <p:cNvPr id="337" name="Google Shape;337;p36"/>
            <p:cNvSpPr/>
            <p:nvPr/>
          </p:nvSpPr>
          <p:spPr>
            <a:xfrm>
              <a:off x="6106700" y="1692674"/>
              <a:ext cx="2746002" cy="2149874"/>
            </a:xfrm>
            <a:prstGeom prst="upArrowCallout">
              <a:avLst>
                <a:gd fmla="val 50000" name="adj1"/>
                <a:gd fmla="val 20000" name="adj2"/>
                <a:gd fmla="val 20000" name="adj3"/>
                <a:gd fmla="val 100000" name="adj4"/>
              </a:avLst>
            </a:prstGeom>
            <a:solidFill>
              <a:srgbClr val="CCDAD4">
                <a:alpha val="89803"/>
              </a:srgbClr>
            </a:solidFill>
            <a:ln cap="flat" cmpd="sng" w="12700">
              <a:solidFill>
                <a:srgbClr val="CCDAD4">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6"/>
            <p:cNvSpPr txBox="1"/>
            <p:nvPr/>
          </p:nvSpPr>
          <p:spPr>
            <a:xfrm>
              <a:off x="6106700" y="2122649"/>
              <a:ext cx="2746002" cy="1719899"/>
            </a:xfrm>
            <a:prstGeom prst="rect">
              <a:avLst/>
            </a:prstGeom>
            <a:noFill/>
            <a:ln>
              <a:noFill/>
            </a:ln>
          </p:spPr>
          <p:txBody>
            <a:bodyPr anchorCtr="0" anchor="t" bIns="165100" lIns="216600" spcFirstLastPara="1" rIns="216600" wrap="square" tIns="165100">
              <a:noAutofit/>
            </a:bodyPr>
            <a:lstStyle/>
            <a:p>
              <a:pPr indent="0" lvl="0" marL="0" marR="0" rtl="0" algn="l">
                <a:lnSpc>
                  <a:spcPct val="90000"/>
                </a:lnSpc>
                <a:spcBef>
                  <a:spcPts val="0"/>
                </a:spcBef>
                <a:spcAft>
                  <a:spcPts val="0"/>
                </a:spcAft>
                <a:buClr>
                  <a:schemeClr val="dk1"/>
                </a:buClr>
                <a:buSzPts val="1100"/>
                <a:buFont typeface="Arial"/>
                <a:buNone/>
              </a:pPr>
              <a:r>
                <a:rPr b="1" i="0" lang="en-GB" sz="1600" u="none" cap="none" strike="noStrike">
                  <a:solidFill>
                    <a:srgbClr val="741B47"/>
                  </a:solidFill>
                  <a:latin typeface="Arial"/>
                  <a:ea typeface="Arial"/>
                  <a:cs typeface="Arial"/>
                  <a:sym typeface="Arial"/>
                </a:rPr>
                <a:t>Next Steps</a:t>
              </a:r>
              <a:r>
                <a:rPr b="1" i="0" lang="en-GB" sz="1600" u="none" cap="none" strike="noStrike">
                  <a:solidFill>
                    <a:srgbClr val="741B47"/>
                  </a:solidFill>
                </a:rPr>
                <a:t>:</a:t>
              </a:r>
              <a:r>
                <a:rPr b="1" i="0" lang="en-GB" sz="1600" u="none" cap="none" strike="noStrike">
                  <a:solidFill>
                    <a:schemeClr val="dk1"/>
                  </a:solidFill>
                </a:rPr>
                <a:t> </a:t>
              </a:r>
              <a:endParaRPr b="1" i="0" sz="1600" u="none" cap="none" strike="noStrike">
                <a:solidFill>
                  <a:schemeClr val="dk1"/>
                </a:solidFill>
              </a:endParaRPr>
            </a:p>
            <a:p>
              <a:pPr indent="0" lvl="0" marL="0" marR="0" rtl="0" algn="l">
                <a:lnSpc>
                  <a:spcPct val="90000"/>
                </a:lnSpc>
                <a:spcBef>
                  <a:spcPts val="0"/>
                </a:spcBef>
                <a:spcAft>
                  <a:spcPts val="0"/>
                </a:spcAft>
                <a:buClr>
                  <a:schemeClr val="dk1"/>
                </a:buClr>
                <a:buSzPts val="1100"/>
                <a:buFont typeface="Arial"/>
                <a:buNone/>
              </a:pPr>
              <a:r>
                <a:t/>
              </a:r>
              <a:endParaRPr b="1">
                <a:solidFill>
                  <a:schemeClr val="dk1"/>
                </a:solidFill>
              </a:endParaRPr>
            </a:p>
            <a:p>
              <a:pPr indent="0" lvl="0" marL="0" marR="0" rtl="0" algn="l">
                <a:lnSpc>
                  <a:spcPct val="90000"/>
                </a:lnSpc>
                <a:spcBef>
                  <a:spcPts val="0"/>
                </a:spcBef>
                <a:spcAft>
                  <a:spcPts val="0"/>
                </a:spcAft>
                <a:buClr>
                  <a:schemeClr val="dk1"/>
                </a:buClr>
                <a:buSzPts val="1100"/>
                <a:buFont typeface="Arial"/>
                <a:buNone/>
              </a:pPr>
              <a:r>
                <a:rPr b="1" i="0" lang="en-GB" u="none" cap="none" strike="noStrike">
                  <a:solidFill>
                    <a:schemeClr val="dk1"/>
                  </a:solidFill>
                </a:rPr>
                <a:t>Address limitations, expand dataset, and integrate with development workflows</a:t>
              </a:r>
              <a:endParaRPr b="1" i="0" u="none" cap="none" strike="noStrike">
                <a:solidFill>
                  <a:schemeClr val="dk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2" name="Shape 342"/>
        <p:cNvGrpSpPr/>
        <p:nvPr/>
      </p:nvGrpSpPr>
      <p:grpSpPr>
        <a:xfrm>
          <a:off x="0" y="0"/>
          <a:ext cx="0" cy="0"/>
          <a:chOff x="0" y="0"/>
          <a:chExt cx="0" cy="0"/>
        </a:xfrm>
      </p:grpSpPr>
      <p:sp>
        <p:nvSpPr>
          <p:cNvPr id="343" name="Google Shape;343;p37"/>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Yellow question mark" id="344" name="Google Shape;344;p37"/>
          <p:cNvPicPr preferRelativeResize="0"/>
          <p:nvPr/>
        </p:nvPicPr>
        <p:blipFill rotWithShape="1">
          <a:blip r:embed="rId3">
            <a:alphaModFix/>
          </a:blip>
          <a:srcRect b="0" l="0" r="0" t="6250"/>
          <a:stretch/>
        </p:blipFill>
        <p:spPr>
          <a:xfrm>
            <a:off x="20" y="10"/>
            <a:ext cx="12191980" cy="6857990"/>
          </a:xfrm>
          <a:prstGeom prst="rect">
            <a:avLst/>
          </a:prstGeom>
          <a:noFill/>
          <a:ln>
            <a:noFill/>
          </a:ln>
        </p:spPr>
      </p:pic>
      <p:sp>
        <p:nvSpPr>
          <p:cNvPr id="345" name="Google Shape;345;p37"/>
          <p:cNvSpPr/>
          <p:nvPr/>
        </p:nvSpPr>
        <p:spPr>
          <a:xfrm>
            <a:off x="0" y="4908385"/>
            <a:ext cx="12191999" cy="1949616"/>
          </a:xfrm>
          <a:prstGeom prst="rect">
            <a:avLst/>
          </a:prstGeom>
          <a:solidFill>
            <a:srgbClr val="00000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46" name="Google Shape;346;p37"/>
          <p:cNvSpPr txBox="1"/>
          <p:nvPr>
            <p:ph type="title"/>
          </p:nvPr>
        </p:nvSpPr>
        <p:spPr>
          <a:xfrm>
            <a:off x="617365" y="5268812"/>
            <a:ext cx="7260542" cy="12287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Arial"/>
              <a:buNone/>
            </a:pPr>
            <a:r>
              <a:rPr lang="en-GB" sz="4000">
                <a:solidFill>
                  <a:srgbClr val="FFFFFF"/>
                </a:solidFill>
              </a:rPr>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sp>
        <p:nvSpPr>
          <p:cNvPr id="130" name="Google Shape;130;p1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1" name="Google Shape;131;p18"/>
          <p:cNvSpPr txBox="1"/>
          <p:nvPr>
            <p:ph type="title"/>
          </p:nvPr>
        </p:nvSpPr>
        <p:spPr>
          <a:xfrm>
            <a:off x="612649" y="548638"/>
            <a:ext cx="3493008" cy="578815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b="1" lang="en-GB" sz="4000">
                <a:solidFill>
                  <a:srgbClr val="1155CC"/>
                </a:solidFill>
                <a:latin typeface="Arial"/>
                <a:ea typeface="Arial"/>
                <a:cs typeface="Arial"/>
                <a:sym typeface="Arial"/>
              </a:rPr>
              <a:t>Introduction</a:t>
            </a:r>
            <a:endParaRPr sz="4000">
              <a:solidFill>
                <a:srgbClr val="1155CC"/>
              </a:solidFill>
            </a:endParaRPr>
          </a:p>
        </p:txBody>
      </p:sp>
      <p:grpSp>
        <p:nvGrpSpPr>
          <p:cNvPr id="132" name="Google Shape;132;p18"/>
          <p:cNvGrpSpPr/>
          <p:nvPr/>
        </p:nvGrpSpPr>
        <p:grpSpPr>
          <a:xfrm>
            <a:off x="4608246" y="548710"/>
            <a:ext cx="6949439" cy="5786497"/>
            <a:chOff x="0" y="70"/>
            <a:chExt cx="6949439" cy="5786497"/>
          </a:xfrm>
        </p:grpSpPr>
        <p:sp>
          <p:nvSpPr>
            <p:cNvPr id="133" name="Google Shape;133;p18"/>
            <p:cNvSpPr/>
            <p:nvPr/>
          </p:nvSpPr>
          <p:spPr>
            <a:xfrm rot="5400000">
              <a:off x="3596546" y="-812409"/>
              <a:ext cx="2258145" cy="4447641"/>
            </a:xfrm>
            <a:prstGeom prst="round2SameRect">
              <a:avLst>
                <a:gd fmla="val 16667" name="adj1"/>
                <a:gd fmla="val 0" name="adj2"/>
              </a:avLst>
            </a:prstGeom>
            <a:solidFill>
              <a:srgbClr val="FCDDCC">
                <a:alpha val="89803"/>
              </a:srgbClr>
            </a:solidFill>
            <a:ln cap="flat" cmpd="sng" w="12700">
              <a:solidFill>
                <a:srgbClr val="FCDDCC">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txBox="1"/>
            <p:nvPr/>
          </p:nvSpPr>
          <p:spPr>
            <a:xfrm>
              <a:off x="2501798" y="392573"/>
              <a:ext cx="4337407" cy="2037677"/>
            </a:xfrm>
            <a:prstGeom prst="rect">
              <a:avLst/>
            </a:prstGeom>
            <a:noFill/>
            <a:ln>
              <a:noFill/>
            </a:ln>
          </p:spPr>
          <p:txBody>
            <a:bodyPr anchorCtr="0" anchor="ctr" bIns="34275" lIns="68575" spcFirstLastPara="1" rIns="68575" wrap="square" tIns="34275">
              <a:noAutofit/>
            </a:bodyPr>
            <a:lstStyle/>
            <a:p>
              <a:pPr indent="-171450" lvl="1" marL="171450" marR="0" rtl="0" algn="l">
                <a:lnSpc>
                  <a:spcPct val="90000"/>
                </a:lnSpc>
                <a:spcBef>
                  <a:spcPts val="0"/>
                </a:spcBef>
                <a:spcAft>
                  <a:spcPts val="0"/>
                </a:spcAft>
                <a:buClr>
                  <a:schemeClr val="dk1"/>
                </a:buClr>
                <a:buSzPts val="1800"/>
                <a:buFont typeface="Arial"/>
                <a:buChar char="•"/>
              </a:pPr>
              <a:r>
                <a:rPr b="0" i="0" lang="en-GB" sz="1800" u="none" cap="none" strike="noStrike">
                  <a:solidFill>
                    <a:schemeClr val="dk1"/>
                  </a:solidFill>
                  <a:latin typeface="Arial"/>
                  <a:ea typeface="Arial"/>
                  <a:cs typeface="Arial"/>
                  <a:sym typeface="Arial"/>
                </a:rPr>
                <a:t>A systems programming language focused on safety, performance, and concurrency</a:t>
              </a:r>
              <a:endParaRPr b="0" i="0" sz="1800" u="none" cap="none" strike="noStrike">
                <a:solidFill>
                  <a:schemeClr val="dk1"/>
                </a:solidFill>
                <a:latin typeface="Arial"/>
                <a:ea typeface="Arial"/>
                <a:cs typeface="Arial"/>
                <a:sym typeface="Arial"/>
              </a:endParaRPr>
            </a:p>
            <a:p>
              <a:pPr indent="-171450" lvl="1" marL="171450" marR="0" rtl="0" algn="l">
                <a:lnSpc>
                  <a:spcPct val="90000"/>
                </a:lnSpc>
                <a:spcBef>
                  <a:spcPts val="270"/>
                </a:spcBef>
                <a:spcAft>
                  <a:spcPts val="0"/>
                </a:spcAft>
                <a:buClr>
                  <a:schemeClr val="dk1"/>
                </a:buClr>
                <a:buSzPts val="1800"/>
                <a:buFont typeface="Arial"/>
                <a:buChar char="•"/>
              </a:pPr>
              <a:r>
                <a:rPr b="0" i="0" lang="en-GB" sz="1800" u="none" cap="none" strike="noStrike">
                  <a:solidFill>
                    <a:schemeClr val="dk1"/>
                  </a:solidFill>
                  <a:latin typeface="Arial"/>
                  <a:ea typeface="Arial"/>
                  <a:cs typeface="Arial"/>
                  <a:sym typeface="Arial"/>
                </a:rPr>
                <a:t>Memory safety without garbage collection</a:t>
              </a:r>
              <a:endParaRPr b="0" i="0" sz="1800" u="none" cap="none" strike="noStrike">
                <a:solidFill>
                  <a:schemeClr val="dk1"/>
                </a:solidFill>
                <a:latin typeface="Arial"/>
                <a:ea typeface="Arial"/>
                <a:cs typeface="Arial"/>
                <a:sym typeface="Arial"/>
              </a:endParaRPr>
            </a:p>
            <a:p>
              <a:pPr indent="-171450" lvl="1" marL="171450" marR="0" rtl="0" algn="l">
                <a:lnSpc>
                  <a:spcPct val="90000"/>
                </a:lnSpc>
                <a:spcBef>
                  <a:spcPts val="270"/>
                </a:spcBef>
                <a:spcAft>
                  <a:spcPts val="0"/>
                </a:spcAft>
                <a:buClr>
                  <a:schemeClr val="dk1"/>
                </a:buClr>
                <a:buSzPts val="1800"/>
                <a:buFont typeface="Arial"/>
                <a:buChar char="•"/>
              </a:pPr>
              <a:r>
                <a:rPr b="0" i="0" lang="en-GB" sz="1800" u="none" cap="none" strike="noStrike">
                  <a:solidFill>
                    <a:schemeClr val="dk1"/>
                  </a:solidFill>
                  <a:latin typeface="Arial"/>
                  <a:ea typeface="Arial"/>
                  <a:cs typeface="Arial"/>
                  <a:sym typeface="Arial"/>
                </a:rPr>
                <a:t>Widely used in systems programming (e.g., OS, browsers, blockchain)</a:t>
              </a:r>
              <a:endParaRPr b="0" i="0" sz="1800" u="none" cap="none" strike="noStrike">
                <a:solidFill>
                  <a:schemeClr val="dk1"/>
                </a:solidFill>
                <a:latin typeface="Arial"/>
                <a:ea typeface="Arial"/>
                <a:cs typeface="Arial"/>
                <a:sym typeface="Arial"/>
              </a:endParaRPr>
            </a:p>
          </p:txBody>
        </p:sp>
        <p:sp>
          <p:nvSpPr>
            <p:cNvPr id="135" name="Google Shape;135;p18"/>
            <p:cNvSpPr/>
            <p:nvPr/>
          </p:nvSpPr>
          <p:spPr>
            <a:xfrm>
              <a:off x="0" y="70"/>
              <a:ext cx="2501798" cy="2822681"/>
            </a:xfrm>
            <a:prstGeom prst="roundRect">
              <a:avLst>
                <a:gd fmla="val 16667" name="adj"/>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txBox="1"/>
            <p:nvPr/>
          </p:nvSpPr>
          <p:spPr>
            <a:xfrm>
              <a:off x="122128" y="122198"/>
              <a:ext cx="2257542" cy="2578425"/>
            </a:xfrm>
            <a:prstGeom prst="rect">
              <a:avLst/>
            </a:prstGeom>
            <a:noFill/>
            <a:ln>
              <a:noFill/>
            </a:ln>
          </p:spPr>
          <p:txBody>
            <a:bodyPr anchorCtr="0" anchor="ctr" bIns="70475" lIns="140950" spcFirstLastPara="1" rIns="140950" wrap="square" tIns="70475">
              <a:noAutofit/>
            </a:bodyPr>
            <a:lstStyle/>
            <a:p>
              <a:pPr indent="0" lvl="0" marL="0" marR="0" rtl="0" algn="ctr">
                <a:lnSpc>
                  <a:spcPct val="90000"/>
                </a:lnSpc>
                <a:spcBef>
                  <a:spcPts val="0"/>
                </a:spcBef>
                <a:spcAft>
                  <a:spcPts val="0"/>
                </a:spcAft>
                <a:buClr>
                  <a:schemeClr val="lt1"/>
                </a:buClr>
                <a:buSzPts val="3700"/>
                <a:buFont typeface="Arial"/>
                <a:buNone/>
              </a:pPr>
              <a:r>
                <a:rPr b="1" i="0" lang="en-GB" sz="3700" u="none" cap="none" strike="noStrike">
                  <a:solidFill>
                    <a:schemeClr val="lt1"/>
                  </a:solidFill>
                  <a:latin typeface="Arial"/>
                  <a:ea typeface="Arial"/>
                  <a:cs typeface="Arial"/>
                  <a:sym typeface="Arial"/>
                </a:rPr>
                <a:t>What is Rust?</a:t>
              </a:r>
              <a:endParaRPr b="0" i="0" sz="3700" u="none" cap="none" strike="noStrike">
                <a:solidFill>
                  <a:schemeClr val="lt1"/>
                </a:solidFill>
                <a:latin typeface="Arial"/>
                <a:ea typeface="Arial"/>
                <a:cs typeface="Arial"/>
                <a:sym typeface="Arial"/>
              </a:endParaRPr>
            </a:p>
          </p:txBody>
        </p:sp>
        <p:sp>
          <p:nvSpPr>
            <p:cNvPr id="137" name="Google Shape;137;p18"/>
            <p:cNvSpPr/>
            <p:nvPr/>
          </p:nvSpPr>
          <p:spPr>
            <a:xfrm rot="5400000">
              <a:off x="3596546" y="2151405"/>
              <a:ext cx="2258145" cy="4447641"/>
            </a:xfrm>
            <a:prstGeom prst="round2SameRect">
              <a:avLst>
                <a:gd fmla="val 16667" name="adj1"/>
                <a:gd fmla="val 0" name="adj2"/>
              </a:avLst>
            </a:prstGeom>
            <a:solidFill>
              <a:srgbClr val="F4D1CD">
                <a:alpha val="89803"/>
              </a:srgbClr>
            </a:solidFill>
            <a:ln cap="flat" cmpd="sng" w="12700">
              <a:solidFill>
                <a:srgbClr val="F4D1CD">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txBox="1"/>
            <p:nvPr/>
          </p:nvSpPr>
          <p:spPr>
            <a:xfrm>
              <a:off x="2501798" y="3356387"/>
              <a:ext cx="4337407" cy="2037677"/>
            </a:xfrm>
            <a:prstGeom prst="rect">
              <a:avLst/>
            </a:prstGeom>
            <a:noFill/>
            <a:ln>
              <a:noFill/>
            </a:ln>
          </p:spPr>
          <p:txBody>
            <a:bodyPr anchorCtr="0" anchor="ctr" bIns="34275" lIns="68575" spcFirstLastPara="1" rIns="68575" wrap="square" tIns="34275">
              <a:noAutofit/>
            </a:bodyPr>
            <a:lstStyle/>
            <a:p>
              <a:pPr indent="-171450" lvl="1" marL="171450" marR="0" rtl="0" algn="l">
                <a:lnSpc>
                  <a:spcPct val="90000"/>
                </a:lnSpc>
                <a:spcBef>
                  <a:spcPts val="0"/>
                </a:spcBef>
                <a:spcAft>
                  <a:spcPts val="0"/>
                </a:spcAft>
                <a:buClr>
                  <a:schemeClr val="dk1"/>
                </a:buClr>
                <a:buSzPts val="1800"/>
                <a:buFont typeface="Arial"/>
                <a:buChar char="•"/>
              </a:pPr>
              <a:r>
                <a:rPr b="0" i="0" lang="en-GB" sz="1800" u="none" cap="none" strike="noStrike">
                  <a:solidFill>
                    <a:schemeClr val="dk1"/>
                  </a:solidFill>
                  <a:latin typeface="Arial"/>
                  <a:ea typeface="Arial"/>
                  <a:cs typeface="Arial"/>
                  <a:sym typeface="Arial"/>
                </a:rPr>
                <a:t>Rust's safety guarantees reduce vulnerabilities, but unsafe blocks and system-level operations introduce risks</a:t>
              </a:r>
              <a:endParaRPr b="0" i="0" sz="1800" u="none" cap="none" strike="noStrike">
                <a:solidFill>
                  <a:schemeClr val="dk1"/>
                </a:solidFill>
                <a:latin typeface="Arial"/>
                <a:ea typeface="Arial"/>
                <a:cs typeface="Arial"/>
                <a:sym typeface="Arial"/>
              </a:endParaRPr>
            </a:p>
            <a:p>
              <a:pPr indent="-171450" lvl="1" marL="171450" marR="0" rtl="0" algn="l">
                <a:lnSpc>
                  <a:spcPct val="90000"/>
                </a:lnSpc>
                <a:spcBef>
                  <a:spcPts val="270"/>
                </a:spcBef>
                <a:spcAft>
                  <a:spcPts val="0"/>
                </a:spcAft>
                <a:buClr>
                  <a:schemeClr val="dk1"/>
                </a:buClr>
                <a:buSzPts val="1800"/>
                <a:buFont typeface="Arial"/>
                <a:buChar char="•"/>
              </a:pPr>
              <a:r>
                <a:rPr b="0" i="0" lang="en-GB" sz="1800" u="none" cap="none" strike="noStrike">
                  <a:solidFill>
                    <a:schemeClr val="dk1"/>
                  </a:solidFill>
                  <a:latin typeface="Arial"/>
                  <a:ea typeface="Arial"/>
                  <a:cs typeface="Arial"/>
                  <a:sym typeface="Arial"/>
                </a:rPr>
                <a:t>Common vulnerabilities: buffer overflows, use-after-free, path traversal, etc.</a:t>
              </a:r>
              <a:endParaRPr b="0" i="0" sz="1800" u="none" cap="none" strike="noStrike">
                <a:solidFill>
                  <a:schemeClr val="dk1"/>
                </a:solidFill>
                <a:latin typeface="Arial"/>
                <a:ea typeface="Arial"/>
                <a:cs typeface="Arial"/>
                <a:sym typeface="Arial"/>
              </a:endParaRPr>
            </a:p>
          </p:txBody>
        </p:sp>
        <p:sp>
          <p:nvSpPr>
            <p:cNvPr id="139" name="Google Shape;139;p18"/>
            <p:cNvSpPr/>
            <p:nvPr/>
          </p:nvSpPr>
          <p:spPr>
            <a:xfrm>
              <a:off x="0" y="2963886"/>
              <a:ext cx="2501798" cy="2822681"/>
            </a:xfrm>
            <a:prstGeom prst="roundRect">
              <a:avLst>
                <a:gd fmla="val 16667" name="adj"/>
              </a:avLst>
            </a:prstGeom>
            <a:solidFill>
              <a:srgbClr val="E15B3A"/>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txBox="1"/>
            <p:nvPr/>
          </p:nvSpPr>
          <p:spPr>
            <a:xfrm>
              <a:off x="122128" y="3086014"/>
              <a:ext cx="2257542" cy="2578425"/>
            </a:xfrm>
            <a:prstGeom prst="rect">
              <a:avLst/>
            </a:prstGeom>
            <a:noFill/>
            <a:ln>
              <a:noFill/>
            </a:ln>
          </p:spPr>
          <p:txBody>
            <a:bodyPr anchorCtr="0" anchor="ctr" bIns="70475" lIns="140950" spcFirstLastPara="1" rIns="140950" wrap="square" tIns="70475">
              <a:noAutofit/>
            </a:bodyPr>
            <a:lstStyle/>
            <a:p>
              <a:pPr indent="0" lvl="0" marL="0" marR="0" rtl="0" algn="ctr">
                <a:lnSpc>
                  <a:spcPct val="90000"/>
                </a:lnSpc>
                <a:spcBef>
                  <a:spcPts val="0"/>
                </a:spcBef>
                <a:spcAft>
                  <a:spcPts val="0"/>
                </a:spcAft>
                <a:buClr>
                  <a:schemeClr val="lt1"/>
                </a:buClr>
                <a:buSzPts val="3700"/>
                <a:buFont typeface="Arial"/>
                <a:buNone/>
              </a:pPr>
              <a:r>
                <a:rPr b="1" i="0" lang="en-GB" sz="3700" u="none" cap="none" strike="noStrike">
                  <a:solidFill>
                    <a:schemeClr val="lt1"/>
                  </a:solidFill>
                  <a:latin typeface="Arial"/>
                  <a:ea typeface="Arial"/>
                  <a:cs typeface="Arial"/>
                  <a:sym typeface="Arial"/>
                </a:rPr>
                <a:t>Why Rust Security Matters</a:t>
              </a:r>
              <a:endParaRPr b="0" i="0" sz="3700" u="none" cap="none" strike="noStrike">
                <a:solidFill>
                  <a:schemeClr val="lt1"/>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4" name="Shape 144"/>
        <p:cNvGrpSpPr/>
        <p:nvPr/>
      </p:nvGrpSpPr>
      <p:grpSpPr>
        <a:xfrm>
          <a:off x="0" y="0"/>
          <a:ext cx="0" cy="0"/>
          <a:chOff x="0" y="0"/>
          <a:chExt cx="0" cy="0"/>
        </a:xfrm>
      </p:grpSpPr>
      <p:sp>
        <p:nvSpPr>
          <p:cNvPr id="145" name="Google Shape;145;p1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6" name="Google Shape;146;p19"/>
          <p:cNvSpPr txBox="1"/>
          <p:nvPr>
            <p:ph type="title"/>
          </p:nvPr>
        </p:nvSpPr>
        <p:spPr>
          <a:xfrm>
            <a:off x="510074" y="1635260"/>
            <a:ext cx="3348297" cy="224175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100"/>
              <a:buFont typeface="Arial"/>
              <a:buNone/>
            </a:pPr>
            <a:r>
              <a:rPr lang="en-GB" sz="3100">
                <a:solidFill>
                  <a:srgbClr val="1155CC"/>
                </a:solidFill>
              </a:rPr>
              <a:t>Rust Security Vulnerabilities Classification and Root Cause</a:t>
            </a:r>
            <a:endParaRPr sz="3100">
              <a:solidFill>
                <a:srgbClr val="1155CC"/>
              </a:solidFill>
            </a:endParaRPr>
          </a:p>
        </p:txBody>
      </p:sp>
      <p:pic>
        <p:nvPicPr>
          <p:cNvPr id="147" name="Google Shape;147;p19" title="rust sec.jpg"/>
          <p:cNvPicPr preferRelativeResize="0"/>
          <p:nvPr>
            <p:ph idx="1" type="body"/>
          </p:nvPr>
        </p:nvPicPr>
        <p:blipFill rotWithShape="1">
          <a:blip r:embed="rId3">
            <a:alphaModFix/>
          </a:blip>
          <a:srcRect b="0" l="0" r="0" t="0"/>
          <a:stretch/>
        </p:blipFill>
        <p:spPr>
          <a:xfrm>
            <a:off x="4344099" y="1087288"/>
            <a:ext cx="7390808" cy="467636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0"/>
          <p:cNvSpPr txBox="1"/>
          <p:nvPr>
            <p:ph type="title"/>
          </p:nvPr>
        </p:nvSpPr>
        <p:spPr>
          <a:xfrm>
            <a:off x="612648" y="548640"/>
            <a:ext cx="10653600" cy="11322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None/>
            </a:pPr>
            <a:r>
              <a:rPr lang="en-GB" sz="3300">
                <a:solidFill>
                  <a:srgbClr val="1155CC"/>
                </a:solidFill>
                <a:latin typeface="Times New Roman"/>
                <a:ea typeface="Times New Roman"/>
                <a:cs typeface="Times New Roman"/>
                <a:sym typeface="Times New Roman"/>
              </a:rPr>
              <a:t>Research Questions: Enhancing Rust Security Analysis</a:t>
            </a:r>
            <a:endParaRPr sz="3300">
              <a:solidFill>
                <a:srgbClr val="1155CC"/>
              </a:solidFill>
            </a:endParaRPr>
          </a:p>
        </p:txBody>
      </p:sp>
      <p:sp>
        <p:nvSpPr>
          <p:cNvPr id="153" name="Google Shape;153;p20"/>
          <p:cNvSpPr txBox="1"/>
          <p:nvPr>
            <p:ph idx="1" type="body"/>
          </p:nvPr>
        </p:nvSpPr>
        <p:spPr>
          <a:xfrm>
            <a:off x="612647" y="1715532"/>
            <a:ext cx="10653600" cy="4593900"/>
          </a:xfrm>
          <a:prstGeom prst="rect">
            <a:avLst/>
          </a:prstGeom>
        </p:spPr>
        <p:txBody>
          <a:bodyPr anchorCtr="0" anchor="t" bIns="45700" lIns="91425" spcFirstLastPara="1" rIns="91425" wrap="square" tIns="45700">
            <a:normAutofit/>
          </a:bodyPr>
          <a:lstStyle/>
          <a:p>
            <a:pPr indent="0" lvl="0" marL="0" rtl="0" algn="l">
              <a:lnSpc>
                <a:spcPct val="115000"/>
              </a:lnSpc>
              <a:spcBef>
                <a:spcPts val="0"/>
              </a:spcBef>
              <a:spcAft>
                <a:spcPts val="0"/>
              </a:spcAft>
              <a:buClr>
                <a:schemeClr val="dk1"/>
              </a:buClr>
              <a:buSzPts val="1800"/>
              <a:buFont typeface="Arial"/>
              <a:buNone/>
            </a:pPr>
            <a:r>
              <a:t/>
            </a:r>
            <a:endParaRPr b="1" sz="2300">
              <a:solidFill>
                <a:srgbClr val="000000"/>
              </a:solidFill>
            </a:endParaRPr>
          </a:p>
          <a:p>
            <a:pPr indent="-374650" lvl="0" marL="457200" rtl="0" algn="l">
              <a:lnSpc>
                <a:spcPct val="115000"/>
              </a:lnSpc>
              <a:spcBef>
                <a:spcPts val="1200"/>
              </a:spcBef>
              <a:spcAft>
                <a:spcPts val="0"/>
              </a:spcAft>
              <a:buClr>
                <a:srgbClr val="000000"/>
              </a:buClr>
              <a:buSzPts val="2300"/>
              <a:buFont typeface="Arial"/>
              <a:buChar char="●"/>
            </a:pPr>
            <a:r>
              <a:rPr lang="en-GB" sz="2300">
                <a:solidFill>
                  <a:srgbClr val="000000"/>
                </a:solidFill>
              </a:rPr>
              <a:t>Can ML identify vulnerability patterns in Rust code effectively?</a:t>
            </a:r>
            <a:endParaRPr sz="2300">
              <a:solidFill>
                <a:srgbClr val="000000"/>
              </a:solidFill>
            </a:endParaRPr>
          </a:p>
          <a:p>
            <a:pPr indent="-374650" lvl="0" marL="457200" rtl="0" algn="l">
              <a:lnSpc>
                <a:spcPct val="115000"/>
              </a:lnSpc>
              <a:spcBef>
                <a:spcPts val="0"/>
              </a:spcBef>
              <a:spcAft>
                <a:spcPts val="0"/>
              </a:spcAft>
              <a:buClr>
                <a:srgbClr val="000000"/>
              </a:buClr>
              <a:buSzPts val="2300"/>
              <a:buFont typeface="Arial"/>
              <a:buChar char="●"/>
            </a:pPr>
            <a:r>
              <a:rPr lang="en-GB" sz="2300">
                <a:solidFill>
                  <a:srgbClr val="000000"/>
                </a:solidFill>
              </a:rPr>
              <a:t>How can static analysis validate and refine ML-driven results?</a:t>
            </a:r>
            <a:endParaRPr sz="2300">
              <a:solidFill>
                <a:srgbClr val="000000"/>
              </a:solidFill>
            </a:endParaRPr>
          </a:p>
          <a:p>
            <a:pPr indent="-374650" lvl="0" marL="457200" rtl="0" algn="l">
              <a:lnSpc>
                <a:spcPct val="115000"/>
              </a:lnSpc>
              <a:spcBef>
                <a:spcPts val="0"/>
              </a:spcBef>
              <a:spcAft>
                <a:spcPts val="0"/>
              </a:spcAft>
              <a:buClr>
                <a:srgbClr val="000000"/>
              </a:buClr>
              <a:buSzPts val="2300"/>
              <a:buFont typeface="Arial"/>
              <a:buChar char="●"/>
            </a:pPr>
            <a:r>
              <a:rPr lang="en-GB" sz="2300">
                <a:solidFill>
                  <a:srgbClr val="000000"/>
                </a:solidFill>
              </a:rPr>
              <a:t>Can a hybrid approach reduce false positives and improve accuracy?</a:t>
            </a:r>
            <a:endParaRPr sz="2300">
              <a:solidFill>
                <a:srgbClr val="000000"/>
              </a:solidFill>
            </a:endParaRPr>
          </a:p>
          <a:p>
            <a:pPr indent="-374650" lvl="0" marL="457200" rtl="0" algn="l">
              <a:lnSpc>
                <a:spcPct val="115000"/>
              </a:lnSpc>
              <a:spcBef>
                <a:spcPts val="0"/>
              </a:spcBef>
              <a:spcAft>
                <a:spcPts val="0"/>
              </a:spcAft>
              <a:buClr>
                <a:srgbClr val="000000"/>
              </a:buClr>
              <a:buSzPts val="2300"/>
              <a:buFont typeface="Arial"/>
              <a:buChar char="●"/>
            </a:pPr>
            <a:r>
              <a:rPr lang="en-GB" sz="2300">
                <a:solidFill>
                  <a:srgbClr val="000000"/>
                </a:solidFill>
              </a:rPr>
              <a:t>How to improve the automation of finding vulnerabilities.</a:t>
            </a:r>
            <a:endParaRPr sz="2300">
              <a:solidFill>
                <a:srgbClr val="000000"/>
              </a:solidFill>
            </a:endParaRPr>
          </a:p>
          <a:p>
            <a:pPr indent="0" lvl="0" marL="0" rtl="0" algn="l">
              <a:spcBef>
                <a:spcPts val="1200"/>
              </a:spcBef>
              <a:spcAft>
                <a:spcPts val="0"/>
              </a:spcAft>
              <a:buNone/>
            </a:pPr>
            <a:r>
              <a:t/>
            </a:r>
            <a:endParaRPr sz="23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7" name="Shape 157"/>
        <p:cNvGrpSpPr/>
        <p:nvPr/>
      </p:nvGrpSpPr>
      <p:grpSpPr>
        <a:xfrm>
          <a:off x="0" y="0"/>
          <a:ext cx="0" cy="0"/>
          <a:chOff x="0" y="0"/>
          <a:chExt cx="0" cy="0"/>
        </a:xfrm>
      </p:grpSpPr>
      <p:sp>
        <p:nvSpPr>
          <p:cNvPr id="158" name="Google Shape;158;p2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9" name="Google Shape;159;p21"/>
          <p:cNvSpPr txBox="1"/>
          <p:nvPr>
            <p:ph type="title"/>
          </p:nvPr>
        </p:nvSpPr>
        <p:spPr>
          <a:xfrm>
            <a:off x="612600" y="699828"/>
            <a:ext cx="6035100" cy="721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b="1" lang="en-GB">
                <a:solidFill>
                  <a:srgbClr val="1155CC"/>
                </a:solidFill>
                <a:latin typeface="Arial"/>
                <a:ea typeface="Arial"/>
                <a:cs typeface="Arial"/>
                <a:sym typeface="Arial"/>
              </a:rPr>
              <a:t>Project Overview</a:t>
            </a:r>
            <a:endParaRPr>
              <a:solidFill>
                <a:srgbClr val="1155CC"/>
              </a:solidFill>
            </a:endParaRPr>
          </a:p>
        </p:txBody>
      </p:sp>
      <p:sp>
        <p:nvSpPr>
          <p:cNvPr id="160" name="Google Shape;160;p21"/>
          <p:cNvSpPr txBox="1"/>
          <p:nvPr>
            <p:ph idx="1" type="body"/>
          </p:nvPr>
        </p:nvSpPr>
        <p:spPr>
          <a:xfrm>
            <a:off x="612600" y="1831175"/>
            <a:ext cx="6684000" cy="4375500"/>
          </a:xfrm>
          <a:prstGeom prst="rect">
            <a:avLst/>
          </a:prstGeom>
          <a:noFill/>
          <a:ln>
            <a:noFill/>
          </a:ln>
        </p:spPr>
        <p:txBody>
          <a:bodyPr anchorCtr="0" anchor="t" bIns="45700" lIns="91425" spcFirstLastPara="1" rIns="91425" wrap="square" tIns="45700">
            <a:normAutofit lnSpcReduction="10000"/>
          </a:bodyPr>
          <a:lstStyle/>
          <a:p>
            <a:pPr indent="-298450" lvl="0" marL="457200" rtl="0" algn="l">
              <a:lnSpc>
                <a:spcPct val="110000"/>
              </a:lnSpc>
              <a:spcBef>
                <a:spcPts val="0"/>
              </a:spcBef>
              <a:spcAft>
                <a:spcPts val="0"/>
              </a:spcAft>
              <a:buClr>
                <a:srgbClr val="000000"/>
              </a:buClr>
              <a:buSzPts val="1100"/>
              <a:buFont typeface="Arial"/>
              <a:buChar char="●"/>
            </a:pPr>
            <a:r>
              <a:rPr b="1" lang="en-GB" sz="1700">
                <a:solidFill>
                  <a:srgbClr val="000000"/>
                </a:solidFill>
                <a:latin typeface="Arial"/>
                <a:ea typeface="Arial"/>
                <a:cs typeface="Arial"/>
                <a:sym typeface="Arial"/>
              </a:rPr>
              <a:t>Objective</a:t>
            </a:r>
            <a:r>
              <a:rPr lang="en-GB" sz="1700">
                <a:solidFill>
                  <a:srgbClr val="000000"/>
                </a:solidFill>
                <a:latin typeface="Arial"/>
                <a:ea typeface="Arial"/>
                <a:cs typeface="Arial"/>
                <a:sym typeface="Arial"/>
              </a:rPr>
              <a:t>: Detect vulnerabilities in Rust system programming code using a hybrid approach of machine learning (ML) and static analysis</a:t>
            </a:r>
            <a:endParaRPr>
              <a:solidFill>
                <a:srgbClr val="000000"/>
              </a:solidFill>
            </a:endParaRPr>
          </a:p>
          <a:p>
            <a:pPr indent="-298450" lvl="0" marL="457200" rtl="0" algn="l">
              <a:lnSpc>
                <a:spcPct val="110000"/>
              </a:lnSpc>
              <a:spcBef>
                <a:spcPts val="0"/>
              </a:spcBef>
              <a:spcAft>
                <a:spcPts val="0"/>
              </a:spcAft>
              <a:buClr>
                <a:srgbClr val="000000"/>
              </a:buClr>
              <a:buSzPts val="1100"/>
              <a:buFont typeface="Arial"/>
              <a:buChar char="●"/>
            </a:pPr>
            <a:r>
              <a:rPr b="1" lang="en-GB" sz="1700">
                <a:solidFill>
                  <a:srgbClr val="000000"/>
                </a:solidFill>
                <a:latin typeface="Arial"/>
                <a:ea typeface="Arial"/>
                <a:cs typeface="Arial"/>
                <a:sym typeface="Arial"/>
              </a:rPr>
              <a:t>Dataset</a:t>
            </a:r>
            <a:r>
              <a:rPr lang="en-GB" sz="1700">
                <a:solidFill>
                  <a:srgbClr val="000000"/>
                </a:solidFill>
                <a:latin typeface="Arial"/>
                <a:ea typeface="Arial"/>
                <a:cs typeface="Arial"/>
                <a:sym typeface="Arial"/>
              </a:rPr>
              <a:t>:</a:t>
            </a:r>
            <a:endParaRPr>
              <a:solidFill>
                <a:srgbClr val="000000"/>
              </a:solidFill>
            </a:endParaRPr>
          </a:p>
          <a:p>
            <a:pPr indent="-298450" lvl="1" marL="914400" rtl="0" algn="l">
              <a:lnSpc>
                <a:spcPct val="110000"/>
              </a:lnSpc>
              <a:spcBef>
                <a:spcPts val="0"/>
              </a:spcBef>
              <a:spcAft>
                <a:spcPts val="0"/>
              </a:spcAft>
              <a:buClr>
                <a:srgbClr val="000000"/>
              </a:buClr>
              <a:buSzPts val="1100"/>
              <a:buFont typeface="Arial"/>
              <a:buChar char="○"/>
            </a:pPr>
            <a:r>
              <a:rPr lang="en-GB" sz="1700">
                <a:solidFill>
                  <a:srgbClr val="000000"/>
                </a:solidFill>
                <a:latin typeface="Arial"/>
                <a:ea typeface="Arial"/>
                <a:cs typeface="Arial"/>
                <a:sym typeface="Arial"/>
              </a:rPr>
              <a:t>50 safe and 50 unsafe Rust code snippets</a:t>
            </a:r>
            <a:endParaRPr>
              <a:solidFill>
                <a:srgbClr val="000000"/>
              </a:solidFill>
            </a:endParaRPr>
          </a:p>
          <a:p>
            <a:pPr indent="-298450" lvl="1" marL="914400" rtl="0" algn="l">
              <a:lnSpc>
                <a:spcPct val="110000"/>
              </a:lnSpc>
              <a:spcBef>
                <a:spcPts val="0"/>
              </a:spcBef>
              <a:spcAft>
                <a:spcPts val="0"/>
              </a:spcAft>
              <a:buClr>
                <a:srgbClr val="000000"/>
              </a:buClr>
              <a:buSzPts val="1100"/>
              <a:buFont typeface="Arial"/>
              <a:buChar char="○"/>
            </a:pPr>
            <a:r>
              <a:rPr lang="en-GB" sz="1700">
                <a:solidFill>
                  <a:srgbClr val="000000"/>
                </a:solidFill>
                <a:latin typeface="Arial"/>
                <a:ea typeface="Arial"/>
                <a:cs typeface="Arial"/>
                <a:sym typeface="Arial"/>
              </a:rPr>
              <a:t>Metadata: unsafe blocks, path traversal, command injection, function count, clippy warnings</a:t>
            </a:r>
            <a:endParaRPr>
              <a:solidFill>
                <a:srgbClr val="000000"/>
              </a:solidFill>
            </a:endParaRPr>
          </a:p>
          <a:p>
            <a:pPr indent="-298450" lvl="0" marL="457200" rtl="0" algn="l">
              <a:lnSpc>
                <a:spcPct val="110000"/>
              </a:lnSpc>
              <a:spcBef>
                <a:spcPts val="0"/>
              </a:spcBef>
              <a:spcAft>
                <a:spcPts val="0"/>
              </a:spcAft>
              <a:buClr>
                <a:srgbClr val="000000"/>
              </a:buClr>
              <a:buSzPts val="1100"/>
              <a:buFont typeface="Arial"/>
              <a:buChar char="●"/>
            </a:pPr>
            <a:r>
              <a:rPr b="1" lang="en-GB" sz="1700">
                <a:solidFill>
                  <a:srgbClr val="000000"/>
                </a:solidFill>
                <a:latin typeface="Arial"/>
                <a:ea typeface="Arial"/>
                <a:cs typeface="Arial"/>
                <a:sym typeface="Arial"/>
              </a:rPr>
              <a:t>Output</a:t>
            </a:r>
            <a:r>
              <a:rPr lang="en-GB" sz="1700">
                <a:solidFill>
                  <a:srgbClr val="000000"/>
                </a:solidFill>
                <a:latin typeface="Arial"/>
                <a:ea typeface="Arial"/>
                <a:cs typeface="Arial"/>
                <a:sym typeface="Arial"/>
              </a:rPr>
              <a:t>: Security report (security_report.csv) detailing vulnerabilities</a:t>
            </a:r>
            <a:endParaRPr>
              <a:solidFill>
                <a:srgbClr val="000000"/>
              </a:solidFill>
            </a:endParaRPr>
          </a:p>
          <a:p>
            <a:pPr indent="-298450" lvl="0" marL="457200" rtl="0" algn="l">
              <a:lnSpc>
                <a:spcPct val="110000"/>
              </a:lnSpc>
              <a:spcBef>
                <a:spcPts val="0"/>
              </a:spcBef>
              <a:spcAft>
                <a:spcPts val="0"/>
              </a:spcAft>
              <a:buClr>
                <a:srgbClr val="000000"/>
              </a:buClr>
              <a:buSzPts val="1100"/>
              <a:buFont typeface="Arial"/>
              <a:buChar char="●"/>
            </a:pPr>
            <a:r>
              <a:rPr b="1" lang="en-GB" sz="1700">
                <a:solidFill>
                  <a:srgbClr val="000000"/>
                </a:solidFill>
                <a:latin typeface="Arial"/>
                <a:ea typeface="Arial"/>
                <a:cs typeface="Arial"/>
                <a:sym typeface="Arial"/>
              </a:rPr>
              <a:t>Tools</a:t>
            </a:r>
            <a:r>
              <a:rPr lang="en-GB" sz="1700">
                <a:solidFill>
                  <a:srgbClr val="000000"/>
                </a:solidFill>
                <a:latin typeface="Arial"/>
                <a:ea typeface="Arial"/>
                <a:cs typeface="Arial"/>
                <a:sym typeface="Arial"/>
              </a:rPr>
              <a:t>:</a:t>
            </a:r>
            <a:endParaRPr>
              <a:solidFill>
                <a:srgbClr val="000000"/>
              </a:solidFill>
            </a:endParaRPr>
          </a:p>
          <a:p>
            <a:pPr indent="-298450" lvl="1" marL="914400" rtl="0" algn="l">
              <a:lnSpc>
                <a:spcPct val="110000"/>
              </a:lnSpc>
              <a:spcBef>
                <a:spcPts val="0"/>
              </a:spcBef>
              <a:spcAft>
                <a:spcPts val="0"/>
              </a:spcAft>
              <a:buClr>
                <a:srgbClr val="000000"/>
              </a:buClr>
              <a:buSzPts val="1100"/>
              <a:buFont typeface="Arial"/>
              <a:buChar char="○"/>
            </a:pPr>
            <a:r>
              <a:rPr lang="en-GB" sz="1700">
                <a:solidFill>
                  <a:srgbClr val="000000"/>
                </a:solidFill>
                <a:latin typeface="Arial"/>
                <a:ea typeface="Arial"/>
                <a:cs typeface="Arial"/>
                <a:sym typeface="Arial"/>
              </a:rPr>
              <a:t>Static Analysis: syn, regex for AST parsing and pattern matching</a:t>
            </a:r>
            <a:endParaRPr>
              <a:solidFill>
                <a:srgbClr val="000000"/>
              </a:solidFill>
            </a:endParaRPr>
          </a:p>
          <a:p>
            <a:pPr indent="-298450" lvl="1" marL="914400" rtl="0" algn="l">
              <a:lnSpc>
                <a:spcPct val="110000"/>
              </a:lnSpc>
              <a:spcBef>
                <a:spcPts val="0"/>
              </a:spcBef>
              <a:spcAft>
                <a:spcPts val="0"/>
              </a:spcAft>
              <a:buClr>
                <a:srgbClr val="000000"/>
              </a:buClr>
              <a:buSzPts val="1100"/>
              <a:buFont typeface="Arial"/>
              <a:buChar char="○"/>
            </a:pPr>
            <a:r>
              <a:rPr lang="en-GB" sz="1700">
                <a:solidFill>
                  <a:srgbClr val="000000"/>
                </a:solidFill>
                <a:latin typeface="Arial"/>
                <a:ea typeface="Arial"/>
                <a:cs typeface="Arial"/>
                <a:sym typeface="Arial"/>
              </a:rPr>
              <a:t>ML: Logistic Regression (linfa_logistic)</a:t>
            </a:r>
            <a:endParaRPr>
              <a:solidFill>
                <a:srgbClr val="000000"/>
              </a:solidFill>
            </a:endParaRPr>
          </a:p>
          <a:p>
            <a:pPr indent="-298450" lvl="1" marL="914400" rtl="0" algn="l">
              <a:lnSpc>
                <a:spcPct val="110000"/>
              </a:lnSpc>
              <a:spcBef>
                <a:spcPts val="0"/>
              </a:spcBef>
              <a:spcAft>
                <a:spcPts val="0"/>
              </a:spcAft>
              <a:buClr>
                <a:srgbClr val="000000"/>
              </a:buClr>
              <a:buSzPts val="1100"/>
              <a:buFont typeface="Arial"/>
              <a:buChar char="○"/>
            </a:pPr>
            <a:r>
              <a:rPr lang="en-GB" sz="1700">
                <a:solidFill>
                  <a:srgbClr val="000000"/>
                </a:solidFill>
                <a:latin typeface="Arial"/>
                <a:ea typeface="Arial"/>
                <a:cs typeface="Arial"/>
                <a:sym typeface="Arial"/>
              </a:rPr>
              <a:t>Others: walkdir, csv, tempfile</a:t>
            </a:r>
            <a:endParaRPr sz="1700">
              <a:solidFill>
                <a:srgbClr val="000000"/>
              </a:solidFill>
              <a:latin typeface="Arial"/>
              <a:ea typeface="Arial"/>
              <a:cs typeface="Arial"/>
              <a:sym typeface="Arial"/>
            </a:endParaRPr>
          </a:p>
          <a:p>
            <a:pPr indent="-120650" lvl="0" marL="228600" rtl="0" algn="l">
              <a:lnSpc>
                <a:spcPct val="110000"/>
              </a:lnSpc>
              <a:spcBef>
                <a:spcPts val="1000"/>
              </a:spcBef>
              <a:spcAft>
                <a:spcPts val="0"/>
              </a:spcAft>
              <a:buClr>
                <a:schemeClr val="dk1"/>
              </a:buClr>
              <a:buSzPts val="1700"/>
              <a:buNone/>
            </a:pPr>
            <a:r>
              <a:t/>
            </a:r>
            <a:endParaRPr sz="1700">
              <a:solidFill>
                <a:srgbClr val="000000"/>
              </a:solidFill>
            </a:endParaRPr>
          </a:p>
        </p:txBody>
      </p:sp>
      <p:pic>
        <p:nvPicPr>
          <p:cNvPr descr="Electronic circuit board" id="161" name="Google Shape;161;p21"/>
          <p:cNvPicPr preferRelativeResize="0"/>
          <p:nvPr/>
        </p:nvPicPr>
        <p:blipFill rotWithShape="1">
          <a:blip r:embed="rId3">
            <a:alphaModFix/>
          </a:blip>
          <a:srcRect b="1" l="22743" r="35916" t="0"/>
          <a:stretch/>
        </p:blipFill>
        <p:spPr>
          <a:xfrm>
            <a:off x="7345680" y="10"/>
            <a:ext cx="4846320" cy="68579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sp>
        <p:nvSpPr>
          <p:cNvPr id="166" name="Google Shape;166;p2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7" name="Google Shape;167;p22"/>
          <p:cNvSpPr txBox="1"/>
          <p:nvPr>
            <p:ph type="title"/>
          </p:nvPr>
        </p:nvSpPr>
        <p:spPr>
          <a:xfrm>
            <a:off x="612625" y="765129"/>
            <a:ext cx="6035100" cy="637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b="1" lang="en-GB">
                <a:solidFill>
                  <a:srgbClr val="1155CC"/>
                </a:solidFill>
                <a:latin typeface="Times New Roman"/>
                <a:ea typeface="Times New Roman"/>
                <a:cs typeface="Times New Roman"/>
                <a:sym typeface="Times New Roman"/>
              </a:rPr>
              <a:t>Experimental Method </a:t>
            </a:r>
            <a:endParaRPr>
              <a:solidFill>
                <a:srgbClr val="1155CC"/>
              </a:solidFill>
            </a:endParaRPr>
          </a:p>
        </p:txBody>
      </p:sp>
      <p:sp>
        <p:nvSpPr>
          <p:cNvPr id="168" name="Google Shape;168;p22"/>
          <p:cNvSpPr txBox="1"/>
          <p:nvPr>
            <p:ph idx="1" type="body"/>
          </p:nvPr>
        </p:nvSpPr>
        <p:spPr>
          <a:xfrm>
            <a:off x="612650" y="1830300"/>
            <a:ext cx="6593700" cy="4096500"/>
          </a:xfrm>
          <a:prstGeom prst="rect">
            <a:avLst/>
          </a:prstGeom>
          <a:noFill/>
          <a:ln>
            <a:noFill/>
          </a:ln>
        </p:spPr>
        <p:txBody>
          <a:bodyPr anchorCtr="0" anchor="t" bIns="45700" lIns="91425" spcFirstLastPara="1" rIns="91425" wrap="square" tIns="45700">
            <a:normAutofit/>
          </a:bodyPr>
          <a:lstStyle/>
          <a:p>
            <a:pPr indent="-342900" lvl="0" marL="457200" rtl="0" algn="l">
              <a:lnSpc>
                <a:spcPct val="120000"/>
              </a:lnSpc>
              <a:spcBef>
                <a:spcPts val="0"/>
              </a:spcBef>
              <a:spcAft>
                <a:spcPts val="0"/>
              </a:spcAft>
              <a:buClr>
                <a:schemeClr val="dk1"/>
              </a:buClr>
              <a:buSzPts val="1800"/>
              <a:buChar char="●"/>
            </a:pPr>
            <a:r>
              <a:rPr lang="en-GB" sz="1800"/>
              <a:t>Implemented data reading from CSV using the csv crate.</a:t>
            </a:r>
            <a:endParaRPr sz="1800"/>
          </a:p>
          <a:p>
            <a:pPr indent="-342900" lvl="0" marL="457200" rtl="0" algn="l">
              <a:lnSpc>
                <a:spcPct val="120000"/>
              </a:lnSpc>
              <a:spcBef>
                <a:spcPts val="0"/>
              </a:spcBef>
              <a:spcAft>
                <a:spcPts val="0"/>
              </a:spcAft>
              <a:buClr>
                <a:schemeClr val="dk1"/>
              </a:buClr>
              <a:buSzPts val="1800"/>
              <a:buChar char="●"/>
            </a:pPr>
            <a:r>
              <a:rPr lang="en-GB" sz="1800"/>
              <a:t>Trained and executed ML models (SVM, Logistic Regression, K-Means, XGBoost) using the linfa crate.</a:t>
            </a:r>
            <a:endParaRPr sz="1800"/>
          </a:p>
          <a:p>
            <a:pPr indent="-342900" lvl="0" marL="457200" rtl="0" algn="l">
              <a:lnSpc>
                <a:spcPct val="120000"/>
              </a:lnSpc>
              <a:spcBef>
                <a:spcPts val="0"/>
              </a:spcBef>
              <a:spcAft>
                <a:spcPts val="0"/>
              </a:spcAft>
              <a:buClr>
                <a:schemeClr val="dk1"/>
              </a:buClr>
              <a:buSzPts val="1800"/>
              <a:buChar char="●"/>
            </a:pPr>
            <a:r>
              <a:rPr lang="en-GB" sz="1800"/>
              <a:t>Generated a vulnerability report based on ML predictions.</a:t>
            </a:r>
            <a:endParaRPr sz="1800"/>
          </a:p>
          <a:p>
            <a:pPr indent="-342900" lvl="0" marL="457200" rtl="0" algn="l">
              <a:lnSpc>
                <a:spcPct val="120000"/>
              </a:lnSpc>
              <a:spcBef>
                <a:spcPts val="0"/>
              </a:spcBef>
              <a:spcAft>
                <a:spcPts val="0"/>
              </a:spcAft>
              <a:buClr>
                <a:schemeClr val="dk1"/>
              </a:buClr>
              <a:buSzPts val="1800"/>
              <a:buChar char="●"/>
            </a:pPr>
            <a:r>
              <a:rPr lang="en-GB" sz="1800"/>
              <a:t>Basic model evaluation implemented.</a:t>
            </a:r>
            <a:endParaRPr sz="1800"/>
          </a:p>
          <a:p>
            <a:pPr indent="-342900" lvl="0" marL="457200" rtl="0" algn="l">
              <a:lnSpc>
                <a:spcPct val="120000"/>
              </a:lnSpc>
              <a:spcBef>
                <a:spcPts val="0"/>
              </a:spcBef>
              <a:spcAft>
                <a:spcPts val="0"/>
              </a:spcAft>
              <a:buClr>
                <a:schemeClr val="dk1"/>
              </a:buClr>
              <a:buSzPts val="1800"/>
              <a:buChar char="●"/>
            </a:pPr>
            <a:r>
              <a:rPr lang="en-GB" sz="1800"/>
              <a:t>Used a limited synthetic CSV dataset for initial testing.</a:t>
            </a:r>
            <a:endParaRPr sz="1800"/>
          </a:p>
        </p:txBody>
      </p:sp>
      <p:pic>
        <p:nvPicPr>
          <p:cNvPr descr="Cubes connected with a red line" id="169" name="Google Shape;169;p22"/>
          <p:cNvPicPr preferRelativeResize="0"/>
          <p:nvPr/>
        </p:nvPicPr>
        <p:blipFill rotWithShape="1">
          <a:blip r:embed="rId3">
            <a:alphaModFix/>
          </a:blip>
          <a:srcRect b="-1" l="28508" r="17078" t="0"/>
          <a:stretch/>
        </p:blipFill>
        <p:spPr>
          <a:xfrm>
            <a:off x="7345680" y="10"/>
            <a:ext cx="4846320" cy="68579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3" name="Shape 173"/>
        <p:cNvGrpSpPr/>
        <p:nvPr/>
      </p:nvGrpSpPr>
      <p:grpSpPr>
        <a:xfrm>
          <a:off x="0" y="0"/>
          <a:ext cx="0" cy="0"/>
          <a:chOff x="0" y="0"/>
          <a:chExt cx="0" cy="0"/>
        </a:xfrm>
      </p:grpSpPr>
      <p:sp>
        <p:nvSpPr>
          <p:cNvPr id="174" name="Google Shape;174;p2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5" name="Google Shape;175;p23"/>
          <p:cNvSpPr txBox="1"/>
          <p:nvPr>
            <p:ph type="title"/>
          </p:nvPr>
        </p:nvSpPr>
        <p:spPr>
          <a:xfrm>
            <a:off x="5102263" y="531825"/>
            <a:ext cx="6848700" cy="1017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300"/>
              <a:buFont typeface="Arial"/>
              <a:buNone/>
            </a:pPr>
            <a:r>
              <a:rPr b="1" lang="en-GB" sz="3300">
                <a:solidFill>
                  <a:srgbClr val="1155CC"/>
                </a:solidFill>
                <a:latin typeface="Arial"/>
                <a:ea typeface="Arial"/>
                <a:cs typeface="Arial"/>
                <a:sym typeface="Arial"/>
              </a:rPr>
              <a:t>Methodology - Data Processing</a:t>
            </a:r>
            <a:br>
              <a:rPr b="1" lang="en-GB" sz="3300">
                <a:solidFill>
                  <a:srgbClr val="1155CC"/>
                </a:solidFill>
                <a:latin typeface="Arial"/>
                <a:ea typeface="Arial"/>
                <a:cs typeface="Arial"/>
                <a:sym typeface="Arial"/>
              </a:rPr>
            </a:br>
            <a:endParaRPr sz="3300">
              <a:solidFill>
                <a:srgbClr val="1155CC"/>
              </a:solidFill>
            </a:endParaRPr>
          </a:p>
        </p:txBody>
      </p:sp>
      <p:pic>
        <p:nvPicPr>
          <p:cNvPr descr="Illuminated server room panel" id="176" name="Google Shape;176;p23"/>
          <p:cNvPicPr preferRelativeResize="0"/>
          <p:nvPr/>
        </p:nvPicPr>
        <p:blipFill rotWithShape="1">
          <a:blip r:embed="rId3">
            <a:alphaModFix/>
          </a:blip>
          <a:srcRect b="-1" l="22738" r="29468" t="0"/>
          <a:stretch/>
        </p:blipFill>
        <p:spPr>
          <a:xfrm>
            <a:off x="20" y="10"/>
            <a:ext cx="4910308" cy="6857990"/>
          </a:xfrm>
          <a:prstGeom prst="rect">
            <a:avLst/>
          </a:prstGeom>
          <a:noFill/>
          <a:ln>
            <a:noFill/>
          </a:ln>
        </p:spPr>
      </p:pic>
      <p:sp>
        <p:nvSpPr>
          <p:cNvPr id="177" name="Google Shape;177;p23"/>
          <p:cNvSpPr txBox="1"/>
          <p:nvPr>
            <p:ph idx="1" type="body"/>
          </p:nvPr>
        </p:nvSpPr>
        <p:spPr>
          <a:xfrm>
            <a:off x="5475208" y="1682457"/>
            <a:ext cx="5916300" cy="4095000"/>
          </a:xfrm>
          <a:prstGeom prst="rect">
            <a:avLst/>
          </a:prstGeom>
          <a:noFill/>
          <a:ln>
            <a:noFill/>
          </a:ln>
        </p:spPr>
        <p:txBody>
          <a:bodyPr anchorCtr="0" anchor="t" bIns="45700" lIns="91425" spcFirstLastPara="1" rIns="91425" wrap="square" tIns="45700">
            <a:noAutofit/>
          </a:bodyPr>
          <a:lstStyle/>
          <a:p>
            <a:pPr indent="-336550" lvl="0" marL="457200" rtl="0" algn="l">
              <a:lnSpc>
                <a:spcPct val="110000"/>
              </a:lnSpc>
              <a:spcBef>
                <a:spcPts val="0"/>
              </a:spcBef>
              <a:spcAft>
                <a:spcPts val="0"/>
              </a:spcAft>
              <a:buClr>
                <a:srgbClr val="000000"/>
              </a:buClr>
              <a:buSzPts val="1700"/>
              <a:buFont typeface="Arial"/>
              <a:buChar char="●"/>
            </a:pPr>
            <a:r>
              <a:rPr b="1" lang="en-GB" sz="1700">
                <a:latin typeface="Arial"/>
                <a:ea typeface="Arial"/>
                <a:cs typeface="Arial"/>
                <a:sym typeface="Arial"/>
              </a:rPr>
              <a:t>Data Loader</a:t>
            </a:r>
            <a:r>
              <a:rPr lang="en-GB" sz="1700">
                <a:latin typeface="Arial"/>
                <a:ea typeface="Arial"/>
                <a:cs typeface="Arial"/>
                <a:sym typeface="Arial"/>
              </a:rPr>
              <a:t> (data_loader.rs):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Processes 50 safe and 50 unsafe snippets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Creates temporary Cargo projects to run clippy for warnings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Generates metadata.csv with features and labels (safe/unsafe)</a:t>
            </a:r>
            <a:endParaRPr sz="1700"/>
          </a:p>
          <a:p>
            <a:pPr indent="-336550" lvl="0" marL="457200" rtl="0" algn="l">
              <a:lnSpc>
                <a:spcPct val="110000"/>
              </a:lnSpc>
              <a:spcBef>
                <a:spcPts val="0"/>
              </a:spcBef>
              <a:spcAft>
                <a:spcPts val="0"/>
              </a:spcAft>
              <a:buClr>
                <a:srgbClr val="000000"/>
              </a:buClr>
              <a:buSzPts val="1700"/>
              <a:buFont typeface="Arial"/>
              <a:buChar char="●"/>
            </a:pPr>
            <a:r>
              <a:rPr b="1" lang="en-GB" sz="1700">
                <a:latin typeface="Arial"/>
                <a:ea typeface="Arial"/>
                <a:cs typeface="Arial"/>
                <a:sym typeface="Arial"/>
              </a:rPr>
              <a:t>Vulnerability Detection</a:t>
            </a:r>
            <a:r>
              <a:rPr lang="en-GB" sz="1700">
                <a:latin typeface="Arial"/>
                <a:ea typeface="Arial"/>
                <a:cs typeface="Arial"/>
                <a:sym typeface="Arial"/>
              </a:rPr>
              <a:t> (vuln_detector.rs):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Uses CodeFeatures from feature_extractor.rs</a:t>
            </a:r>
            <a:endParaRPr sz="1700">
              <a:latin typeface="Arial"/>
              <a:ea typeface="Arial"/>
              <a:cs typeface="Arial"/>
              <a:sym typeface="Arial"/>
            </a:endParaRPr>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Produces SecurityReport with confidence score and list of vulnerabilities</a:t>
            </a:r>
            <a:endParaRPr sz="1700"/>
          </a:p>
          <a:p>
            <a:pPr indent="-336550" lvl="0" marL="457200" rtl="0" algn="l">
              <a:lnSpc>
                <a:spcPct val="110000"/>
              </a:lnSpc>
              <a:spcBef>
                <a:spcPts val="0"/>
              </a:spcBef>
              <a:spcAft>
                <a:spcPts val="0"/>
              </a:spcAft>
              <a:buClr>
                <a:srgbClr val="000000"/>
              </a:buClr>
              <a:buSzPts val="1700"/>
              <a:buFont typeface="Arial"/>
              <a:buChar char="●"/>
            </a:pPr>
            <a:r>
              <a:rPr b="1" lang="en-GB" sz="1700">
                <a:latin typeface="Arial"/>
                <a:ea typeface="Arial"/>
                <a:cs typeface="Arial"/>
                <a:sym typeface="Arial"/>
              </a:rPr>
              <a:t>Report Generation</a:t>
            </a:r>
            <a:r>
              <a:rPr lang="en-GB" sz="1700">
                <a:latin typeface="Arial"/>
                <a:ea typeface="Arial"/>
                <a:cs typeface="Arial"/>
                <a:sym typeface="Arial"/>
              </a:rPr>
              <a:t> (main.rs):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Walks directory with walkdir to analyze all .rs files</a:t>
            </a:r>
            <a:endParaRPr sz="1700"/>
          </a:p>
          <a:p>
            <a:pPr indent="-336550" lvl="1" marL="914400" rtl="0" algn="l">
              <a:lnSpc>
                <a:spcPct val="110000"/>
              </a:lnSpc>
              <a:spcBef>
                <a:spcPts val="0"/>
              </a:spcBef>
              <a:spcAft>
                <a:spcPts val="0"/>
              </a:spcAft>
              <a:buClr>
                <a:srgbClr val="000000"/>
              </a:buClr>
              <a:buSzPts val="1700"/>
              <a:buFont typeface="Arial"/>
              <a:buChar char="○"/>
            </a:pPr>
            <a:r>
              <a:rPr lang="en-GB" sz="1700">
                <a:latin typeface="Arial"/>
                <a:ea typeface="Arial"/>
                <a:cs typeface="Arial"/>
                <a:sym typeface="Arial"/>
              </a:rPr>
              <a:t>Outputs security_report.csv with detailed vulnerability data</a:t>
            </a:r>
            <a:endParaRPr sz="1700"/>
          </a:p>
          <a:p>
            <a:pPr indent="-120650" lvl="0" marL="228600" rtl="0" algn="l">
              <a:lnSpc>
                <a:spcPct val="110000"/>
              </a:lnSpc>
              <a:spcBef>
                <a:spcPts val="1000"/>
              </a:spcBef>
              <a:spcAft>
                <a:spcPts val="0"/>
              </a:spcAft>
              <a:buClr>
                <a:schemeClr val="dk1"/>
              </a:buClr>
              <a:buSzPts val="1700"/>
              <a:buNone/>
            </a:pPr>
            <a:r>
              <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24"/>
          <p:cNvSpPr/>
          <p:nvPr/>
        </p:nvSpPr>
        <p:spPr>
          <a:xfrm>
            <a:off x="0" y="-15240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 name="Google Shape;183;p24"/>
          <p:cNvSpPr txBox="1"/>
          <p:nvPr>
            <p:ph type="title"/>
          </p:nvPr>
        </p:nvSpPr>
        <p:spPr>
          <a:xfrm>
            <a:off x="261250" y="548650"/>
            <a:ext cx="4347000" cy="5788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b="1" lang="en-GB">
                <a:solidFill>
                  <a:srgbClr val="1155CC"/>
                </a:solidFill>
                <a:latin typeface="Arial"/>
                <a:ea typeface="Arial"/>
                <a:cs typeface="Arial"/>
                <a:sym typeface="Arial"/>
              </a:rPr>
              <a:t>Methodology - Machine Learning</a:t>
            </a:r>
            <a:endParaRPr>
              <a:solidFill>
                <a:srgbClr val="1155CC"/>
              </a:solidFill>
            </a:endParaRPr>
          </a:p>
        </p:txBody>
      </p:sp>
      <p:grpSp>
        <p:nvGrpSpPr>
          <p:cNvPr id="184" name="Google Shape;184;p24"/>
          <p:cNvGrpSpPr/>
          <p:nvPr/>
        </p:nvGrpSpPr>
        <p:grpSpPr>
          <a:xfrm>
            <a:off x="4608246" y="737841"/>
            <a:ext cx="6949440" cy="5408235"/>
            <a:chOff x="0" y="189201"/>
            <a:chExt cx="6949440" cy="5408235"/>
          </a:xfrm>
        </p:grpSpPr>
        <p:sp>
          <p:nvSpPr>
            <p:cNvPr id="185" name="Google Shape;185;p24"/>
            <p:cNvSpPr/>
            <p:nvPr/>
          </p:nvSpPr>
          <p:spPr>
            <a:xfrm>
              <a:off x="0" y="189201"/>
              <a:ext cx="6949440" cy="859950"/>
            </a:xfrm>
            <a:prstGeom prst="roundRect">
              <a:avLst>
                <a:gd fmla="val 16667" name="adj"/>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4"/>
            <p:cNvSpPr txBox="1"/>
            <p:nvPr/>
          </p:nvSpPr>
          <p:spPr>
            <a:xfrm>
              <a:off x="41979" y="231180"/>
              <a:ext cx="6865482" cy="77599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1" i="0" lang="en-GB" sz="2100" u="none" cap="none" strike="noStrike">
                  <a:solidFill>
                    <a:srgbClr val="38761D"/>
                  </a:solidFill>
                  <a:latin typeface="Arial"/>
                  <a:ea typeface="Arial"/>
                  <a:cs typeface="Arial"/>
                  <a:sym typeface="Arial"/>
                </a:rPr>
                <a:t>Purpose</a:t>
              </a:r>
              <a:r>
                <a:rPr b="0" i="0" lang="en-GB" sz="2100" u="none" cap="none" strike="noStrike">
                  <a:solidFill>
                    <a:srgbClr val="38761D"/>
                  </a:solidFill>
                  <a:latin typeface="Arial"/>
                  <a:ea typeface="Arial"/>
                  <a:cs typeface="Arial"/>
                  <a:sym typeface="Arial"/>
                </a:rPr>
                <a:t>:</a:t>
              </a:r>
              <a:r>
                <a:rPr b="0" i="0" lang="en-GB" sz="2100" u="none" cap="none" strike="noStrike">
                  <a:solidFill>
                    <a:schemeClr val="lt1"/>
                  </a:solidFill>
                  <a:latin typeface="Arial"/>
                  <a:ea typeface="Arial"/>
                  <a:cs typeface="Arial"/>
                  <a:sym typeface="Arial"/>
                </a:rPr>
                <a:t> Predict code safety based on extracted features</a:t>
              </a:r>
              <a:endParaRPr b="0" i="0" sz="2100" u="none" cap="none" strike="noStrike">
                <a:solidFill>
                  <a:schemeClr val="lt1"/>
                </a:solidFill>
                <a:latin typeface="Arial"/>
                <a:ea typeface="Arial"/>
                <a:cs typeface="Arial"/>
                <a:sym typeface="Arial"/>
              </a:endParaRPr>
            </a:p>
          </p:txBody>
        </p:sp>
        <p:sp>
          <p:nvSpPr>
            <p:cNvPr id="187" name="Google Shape;187;p24"/>
            <p:cNvSpPr/>
            <p:nvPr/>
          </p:nvSpPr>
          <p:spPr>
            <a:xfrm>
              <a:off x="0" y="1109631"/>
              <a:ext cx="6949440" cy="859950"/>
            </a:xfrm>
            <a:prstGeom prst="roundRect">
              <a:avLst>
                <a:gd fmla="val 16667" name="adj"/>
              </a:avLst>
            </a:prstGeom>
            <a:solidFill>
              <a:srgbClr val="F2823E"/>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4"/>
            <p:cNvSpPr txBox="1"/>
            <p:nvPr/>
          </p:nvSpPr>
          <p:spPr>
            <a:xfrm>
              <a:off x="41979" y="1151610"/>
              <a:ext cx="6865482" cy="77599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1" i="0" lang="en-GB" sz="2100" u="none" cap="none" strike="noStrike">
                  <a:solidFill>
                    <a:srgbClr val="38761D"/>
                  </a:solidFill>
                  <a:latin typeface="Arial"/>
                  <a:ea typeface="Arial"/>
                  <a:cs typeface="Arial"/>
                  <a:sym typeface="Arial"/>
                </a:rPr>
                <a:t>Model</a:t>
              </a:r>
              <a:r>
                <a:rPr b="0" i="0" lang="en-GB" sz="2100" u="none" cap="none" strike="noStrike">
                  <a:solidFill>
                    <a:srgbClr val="38761D"/>
                  </a:solidFill>
                  <a:latin typeface="Arial"/>
                  <a:ea typeface="Arial"/>
                  <a:cs typeface="Arial"/>
                  <a:sym typeface="Arial"/>
                </a:rPr>
                <a:t>:</a:t>
              </a:r>
              <a:r>
                <a:rPr b="0" i="0" lang="en-GB" sz="2100" u="none" cap="none" strike="noStrike">
                  <a:solidFill>
                    <a:schemeClr val="lt1"/>
                  </a:solidFill>
                  <a:latin typeface="Arial"/>
                  <a:ea typeface="Arial"/>
                  <a:cs typeface="Arial"/>
                  <a:sym typeface="Arial"/>
                </a:rPr>
                <a:t> Logistic Regression (linfa_logistic)</a:t>
              </a:r>
              <a:endParaRPr b="0" i="0" sz="2100" u="none" cap="none" strike="noStrike">
                <a:solidFill>
                  <a:schemeClr val="lt1"/>
                </a:solidFill>
                <a:latin typeface="Arial"/>
                <a:ea typeface="Arial"/>
                <a:cs typeface="Arial"/>
                <a:sym typeface="Arial"/>
              </a:endParaRPr>
            </a:p>
          </p:txBody>
        </p:sp>
        <p:sp>
          <p:nvSpPr>
            <p:cNvPr id="189" name="Google Shape;189;p24"/>
            <p:cNvSpPr/>
            <p:nvPr/>
          </p:nvSpPr>
          <p:spPr>
            <a:xfrm>
              <a:off x="0" y="2030061"/>
              <a:ext cx="6949440" cy="859950"/>
            </a:xfrm>
            <a:prstGeom prst="roundRect">
              <a:avLst>
                <a:gd fmla="val 16667" name="adj"/>
              </a:avLst>
            </a:prstGeom>
            <a:solidFill>
              <a:srgbClr val="EA6E3C"/>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4"/>
            <p:cNvSpPr txBox="1"/>
            <p:nvPr/>
          </p:nvSpPr>
          <p:spPr>
            <a:xfrm>
              <a:off x="41979" y="2072040"/>
              <a:ext cx="6865482" cy="77599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1" i="0" lang="en-GB" sz="2100" u="none" cap="none" strike="noStrike">
                  <a:solidFill>
                    <a:srgbClr val="38761D"/>
                  </a:solidFill>
                  <a:latin typeface="Arial"/>
                  <a:ea typeface="Arial"/>
                  <a:cs typeface="Arial"/>
                  <a:sym typeface="Arial"/>
                </a:rPr>
                <a:t>Training</a:t>
              </a:r>
              <a:r>
                <a:rPr b="0" i="0" lang="en-GB" sz="2100" u="none" cap="none" strike="noStrike">
                  <a:solidFill>
                    <a:srgbClr val="38761D"/>
                  </a:solidFill>
                  <a:latin typeface="Arial"/>
                  <a:ea typeface="Arial"/>
                  <a:cs typeface="Arial"/>
                  <a:sym typeface="Arial"/>
                </a:rPr>
                <a:t>:</a:t>
              </a:r>
              <a:endParaRPr b="0" i="0" sz="2100" u="none" cap="none" strike="noStrike">
                <a:solidFill>
                  <a:srgbClr val="38761D"/>
                </a:solidFill>
                <a:latin typeface="Arial"/>
                <a:ea typeface="Arial"/>
                <a:cs typeface="Arial"/>
                <a:sym typeface="Arial"/>
              </a:endParaRPr>
            </a:p>
          </p:txBody>
        </p:sp>
        <p:sp>
          <p:nvSpPr>
            <p:cNvPr id="191" name="Google Shape;191;p24"/>
            <p:cNvSpPr/>
            <p:nvPr/>
          </p:nvSpPr>
          <p:spPr>
            <a:xfrm>
              <a:off x="0" y="2890011"/>
              <a:ext cx="6949440" cy="106501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4"/>
            <p:cNvSpPr txBox="1"/>
            <p:nvPr/>
          </p:nvSpPr>
          <p:spPr>
            <a:xfrm>
              <a:off x="0" y="2890011"/>
              <a:ext cx="6949440" cy="1065015"/>
            </a:xfrm>
            <a:prstGeom prst="rect">
              <a:avLst/>
            </a:prstGeom>
            <a:noFill/>
            <a:ln>
              <a:noFill/>
            </a:ln>
          </p:spPr>
          <p:txBody>
            <a:bodyPr anchorCtr="0" anchor="t" bIns="26650" lIns="220625" spcFirstLastPara="1" rIns="149350" wrap="square" tIns="26650">
              <a:noAutofit/>
            </a:bodyPr>
            <a:lstStyle/>
            <a:p>
              <a:pPr indent="-171450" lvl="1" marL="171450" marR="0" rtl="0" algn="l">
                <a:lnSpc>
                  <a:spcPct val="90000"/>
                </a:lnSpc>
                <a:spcBef>
                  <a:spcPts val="0"/>
                </a:spcBef>
                <a:spcAft>
                  <a:spcPts val="0"/>
                </a:spcAft>
                <a:buClr>
                  <a:schemeClr val="dk1"/>
                </a:buClr>
                <a:buSzPts val="1600"/>
                <a:buFont typeface="Arial"/>
                <a:buChar char="•"/>
              </a:pPr>
              <a:r>
                <a:rPr b="0" i="0" lang="en-GB" sz="1600" u="none" cap="none" strike="noStrike">
                  <a:solidFill>
                    <a:schemeClr val="dk1"/>
                  </a:solidFill>
                  <a:latin typeface="Arial"/>
                  <a:ea typeface="Arial"/>
                  <a:cs typeface="Arial"/>
                  <a:sym typeface="Arial"/>
                </a:rPr>
                <a:t>Dataset: metadata.csv (100 snippets, 5 features: unsafe blocks, path traversal, command injection, function count, clippy warnings)</a:t>
              </a:r>
              <a:endParaRPr b="0" i="0" sz="1600" u="none" cap="none" strike="noStrike">
                <a:solidFill>
                  <a:schemeClr val="dk1"/>
                </a:solidFill>
                <a:latin typeface="Arial"/>
                <a:ea typeface="Arial"/>
                <a:cs typeface="Arial"/>
                <a:sym typeface="Arial"/>
              </a:endParaRPr>
            </a:p>
            <a:p>
              <a:pPr indent="-171450" lvl="1" marL="171450" marR="0" rtl="0" algn="l">
                <a:lnSpc>
                  <a:spcPct val="90000"/>
                </a:lnSpc>
                <a:spcBef>
                  <a:spcPts val="320"/>
                </a:spcBef>
                <a:spcAft>
                  <a:spcPts val="0"/>
                </a:spcAft>
                <a:buClr>
                  <a:schemeClr val="dk1"/>
                </a:buClr>
                <a:buSzPts val="1600"/>
                <a:buFont typeface="Arial"/>
                <a:buChar char="•"/>
              </a:pPr>
              <a:r>
                <a:rPr b="0" i="0" lang="en-GB" sz="1600" u="none" cap="none" strike="noStrike">
                  <a:solidFill>
                    <a:schemeClr val="dk1"/>
                  </a:solidFill>
                  <a:latin typeface="Arial"/>
                  <a:ea typeface="Arial"/>
                  <a:cs typeface="Arial"/>
                  <a:sym typeface="Arial"/>
                </a:rPr>
                <a:t>Split: 80% training, 20% testing</a:t>
              </a:r>
              <a:endParaRPr b="0" i="0" sz="1600" u="none" cap="none" strike="noStrike">
                <a:solidFill>
                  <a:schemeClr val="dk1"/>
                </a:solidFill>
                <a:latin typeface="Arial"/>
                <a:ea typeface="Arial"/>
                <a:cs typeface="Arial"/>
                <a:sym typeface="Arial"/>
              </a:endParaRPr>
            </a:p>
            <a:p>
              <a:pPr indent="-171450" lvl="1" marL="171450" marR="0" rtl="0" algn="l">
                <a:lnSpc>
                  <a:spcPct val="90000"/>
                </a:lnSpc>
                <a:spcBef>
                  <a:spcPts val="320"/>
                </a:spcBef>
                <a:spcAft>
                  <a:spcPts val="0"/>
                </a:spcAft>
                <a:buClr>
                  <a:schemeClr val="dk1"/>
                </a:buClr>
                <a:buSzPts val="1600"/>
                <a:buFont typeface="Arial"/>
                <a:buChar char="•"/>
              </a:pPr>
              <a:r>
                <a:rPr b="0" i="0" lang="en-GB" sz="1600" u="none" cap="none" strike="noStrike">
                  <a:solidFill>
                    <a:schemeClr val="dk1"/>
                  </a:solidFill>
                  <a:latin typeface="Arial"/>
                  <a:ea typeface="Arial"/>
                  <a:cs typeface="Arial"/>
                  <a:sym typeface="Arial"/>
                </a:rPr>
                <a:t>Output: Trained model with accuracy printed</a:t>
              </a:r>
              <a:endParaRPr b="0" i="0" sz="1600" u="none" cap="none" strike="noStrike">
                <a:solidFill>
                  <a:schemeClr val="dk1"/>
                </a:solidFill>
                <a:latin typeface="Arial"/>
                <a:ea typeface="Arial"/>
                <a:cs typeface="Arial"/>
                <a:sym typeface="Arial"/>
              </a:endParaRPr>
            </a:p>
          </p:txBody>
        </p:sp>
        <p:sp>
          <p:nvSpPr>
            <p:cNvPr id="193" name="Google Shape;193;p24"/>
            <p:cNvSpPr/>
            <p:nvPr/>
          </p:nvSpPr>
          <p:spPr>
            <a:xfrm>
              <a:off x="0" y="3955026"/>
              <a:ext cx="6949440" cy="859950"/>
            </a:xfrm>
            <a:prstGeom prst="roundRect">
              <a:avLst>
                <a:gd fmla="val 16667" name="adj"/>
              </a:avLst>
            </a:prstGeom>
            <a:solidFill>
              <a:srgbClr val="E15B3C"/>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4"/>
            <p:cNvSpPr txBox="1"/>
            <p:nvPr/>
          </p:nvSpPr>
          <p:spPr>
            <a:xfrm>
              <a:off x="41979" y="3997005"/>
              <a:ext cx="6865482" cy="77599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1" i="0" lang="en-GB" sz="2100" u="none" cap="none" strike="noStrike">
                  <a:solidFill>
                    <a:srgbClr val="38761D"/>
                  </a:solidFill>
                  <a:latin typeface="Arial"/>
                  <a:ea typeface="Arial"/>
                  <a:cs typeface="Arial"/>
                  <a:sym typeface="Arial"/>
                </a:rPr>
                <a:t>Implementation</a:t>
              </a:r>
              <a:r>
                <a:rPr b="0" i="0" lang="en-GB" sz="2100" u="none" cap="none" strike="noStrike">
                  <a:solidFill>
                    <a:srgbClr val="38761D"/>
                  </a:solidFill>
                  <a:latin typeface="Arial"/>
                  <a:ea typeface="Arial"/>
                  <a:cs typeface="Arial"/>
                  <a:sym typeface="Arial"/>
                </a:rPr>
                <a:t>:</a:t>
              </a:r>
              <a:endParaRPr b="0" i="0" sz="2100" u="none" cap="none" strike="noStrike">
                <a:solidFill>
                  <a:srgbClr val="38761D"/>
                </a:solidFill>
                <a:latin typeface="Arial"/>
                <a:ea typeface="Arial"/>
                <a:cs typeface="Arial"/>
                <a:sym typeface="Arial"/>
              </a:endParaRPr>
            </a:p>
          </p:txBody>
        </p:sp>
        <p:sp>
          <p:nvSpPr>
            <p:cNvPr id="195" name="Google Shape;195;p24"/>
            <p:cNvSpPr/>
            <p:nvPr/>
          </p:nvSpPr>
          <p:spPr>
            <a:xfrm>
              <a:off x="0" y="4814976"/>
              <a:ext cx="6949440" cy="78246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txBox="1"/>
            <p:nvPr/>
          </p:nvSpPr>
          <p:spPr>
            <a:xfrm>
              <a:off x="0" y="4814976"/>
              <a:ext cx="6949440" cy="782460"/>
            </a:xfrm>
            <a:prstGeom prst="rect">
              <a:avLst/>
            </a:prstGeom>
            <a:noFill/>
            <a:ln>
              <a:noFill/>
            </a:ln>
          </p:spPr>
          <p:txBody>
            <a:bodyPr anchorCtr="0" anchor="t" bIns="26650" lIns="220625" spcFirstLastPara="1" rIns="149350" wrap="square" tIns="26650">
              <a:noAutofit/>
            </a:bodyPr>
            <a:lstStyle/>
            <a:p>
              <a:pPr indent="-171450" lvl="1" marL="171450" marR="0" rtl="0" algn="l">
                <a:lnSpc>
                  <a:spcPct val="90000"/>
                </a:lnSpc>
                <a:spcBef>
                  <a:spcPts val="0"/>
                </a:spcBef>
                <a:spcAft>
                  <a:spcPts val="0"/>
                </a:spcAft>
                <a:buClr>
                  <a:schemeClr val="dk1"/>
                </a:buClr>
                <a:buSzPts val="1600"/>
                <a:buFont typeface="Arial"/>
                <a:buChar char="•"/>
              </a:pPr>
              <a:r>
                <a:rPr b="0" i="0" lang="en-GB" sz="1600" u="none" cap="none" strike="noStrike">
                  <a:solidFill>
                    <a:schemeClr val="dk1"/>
                  </a:solidFill>
                  <a:latin typeface="Arial"/>
                  <a:ea typeface="Arial"/>
                  <a:cs typeface="Arial"/>
                  <a:sym typeface="Arial"/>
                </a:rPr>
                <a:t>ml.rs: Loads dataset, trains model, computes accuracy</a:t>
              </a:r>
              <a:endParaRPr b="0" i="0" sz="1600" u="none" cap="none" strike="noStrike">
                <a:solidFill>
                  <a:schemeClr val="dk1"/>
                </a:solidFill>
                <a:latin typeface="Arial"/>
                <a:ea typeface="Arial"/>
                <a:cs typeface="Arial"/>
                <a:sym typeface="Arial"/>
              </a:endParaRPr>
            </a:p>
            <a:p>
              <a:pPr indent="-171450" lvl="1" marL="171450" marR="0" rtl="0" algn="l">
                <a:lnSpc>
                  <a:spcPct val="90000"/>
                </a:lnSpc>
                <a:spcBef>
                  <a:spcPts val="320"/>
                </a:spcBef>
                <a:spcAft>
                  <a:spcPts val="0"/>
                </a:spcAft>
                <a:buClr>
                  <a:schemeClr val="dk1"/>
                </a:buClr>
                <a:buSzPts val="1600"/>
                <a:buFont typeface="Arial"/>
                <a:buChar char="•"/>
              </a:pPr>
              <a:r>
                <a:rPr b="0" i="0" lang="en-GB" sz="1600" u="none" cap="none" strike="noStrike">
                  <a:solidFill>
                    <a:schemeClr val="dk1"/>
                  </a:solidFill>
                  <a:latin typeface="Arial"/>
                  <a:ea typeface="Arial"/>
                  <a:cs typeface="Arial"/>
                  <a:sym typeface="Arial"/>
                </a:rPr>
                <a:t>Features fed into model: numerical representation of code characteristics</a:t>
              </a:r>
              <a:endParaRPr b="0" i="0" sz="1600" u="none" cap="none" strike="noStrike">
                <a:solidFill>
                  <a:schemeClr val="dk1"/>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anillaVTI">
  <a:themeElements>
    <a:clrScheme name="Vanilla">
      <a:dk1>
        <a:srgbClr val="000000"/>
      </a:dk1>
      <a:lt1>
        <a:srgbClr val="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anillaVTI">
  <a:themeElements>
    <a:clrScheme name="Vanilla">
      <a:dk1>
        <a:srgbClr val="000000"/>
      </a:dk1>
      <a:lt1>
        <a:srgbClr val="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